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7" r:id="rId22"/>
    <p:sldId id="276" r:id="rId23"/>
    <p:sldId id="278" r:id="rId24"/>
    <p:sldId id="280" r:id="rId25"/>
    <p:sldId id="279"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1" d="100"/>
          <a:sy n="71" d="100"/>
        </p:scale>
        <p:origin x="988" y="5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1143000" y="1122363"/>
            <a:ext cx="6858000" cy="2387600"/>
          </a:xfrm>
        </p:spPr>
        <p:txBody>
          <a:bodyPr anchor="b"/>
          <a:lstStyle>
            <a:lvl1pPr algn="ctr">
              <a:defRPr sz="4500"/>
            </a:lvl1pPr>
          </a:lstStyle>
          <a:p>
            <a:r>
              <a:rPr lang="zh-TW" altLang="en-US" smtClean="0"/>
              <a:t>按一下以編輯母片標題樣式</a:t>
            </a:r>
            <a:endParaRPr lang="zh-TW" altLang="en-US"/>
          </a:p>
        </p:txBody>
      </p:sp>
      <p:sp>
        <p:nvSpPr>
          <p:cNvPr id="3" name="副標題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TW" altLang="en-US" smtClean="0"/>
              <a:t>按一下以編輯母片副標題樣式</a:t>
            </a:r>
            <a:endParaRPr lang="zh-TW" altLang="en-US"/>
          </a:p>
        </p:txBody>
      </p:sp>
      <p:sp>
        <p:nvSpPr>
          <p:cNvPr id="4" name="日期版面配置區 3"/>
          <p:cNvSpPr>
            <a:spLocks noGrp="1"/>
          </p:cNvSpPr>
          <p:nvPr>
            <p:ph type="dt" sz="half" idx="10"/>
          </p:nvPr>
        </p:nvSpPr>
        <p:spPr/>
        <p:txBody>
          <a:bodyPr/>
          <a:lstStyle/>
          <a:p>
            <a:fld id="{1D8BD707-D9CF-40AE-B4C6-C98DA3205C09}" type="datetimeFigureOut">
              <a:rPr lang="en-US" smtClean="0"/>
              <a:pPr/>
              <a:t>1/9/2018</a:t>
            </a:fld>
            <a:endParaRPr lang="en-US"/>
          </a:p>
        </p:txBody>
      </p:sp>
      <p:sp>
        <p:nvSpPr>
          <p:cNvPr id="5" name="頁尾版面配置區 4"/>
          <p:cNvSpPr>
            <a:spLocks noGrp="1"/>
          </p:cNvSpPr>
          <p:nvPr>
            <p:ph type="ftr" sz="quarter" idx="11"/>
          </p:nvPr>
        </p:nvSpPr>
        <p:spPr/>
        <p:txBody>
          <a:bodyPr/>
          <a:lstStyle/>
          <a:p>
            <a:endParaRPr lang="en-US"/>
          </a:p>
        </p:txBody>
      </p:sp>
      <p:sp>
        <p:nvSpPr>
          <p:cNvPr id="6" name="投影片編號版面配置區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8418488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1D8BD707-D9CF-40AE-B4C6-C98DA3205C09}" type="datetimeFigureOut">
              <a:rPr lang="en-US" smtClean="0"/>
              <a:pPr/>
              <a:t>1/9/2018</a:t>
            </a:fld>
            <a:endParaRPr lang="en-US"/>
          </a:p>
        </p:txBody>
      </p:sp>
      <p:sp>
        <p:nvSpPr>
          <p:cNvPr id="5" name="頁尾版面配置區 4"/>
          <p:cNvSpPr>
            <a:spLocks noGrp="1"/>
          </p:cNvSpPr>
          <p:nvPr>
            <p:ph type="ftr" sz="quarter" idx="11"/>
          </p:nvPr>
        </p:nvSpPr>
        <p:spPr/>
        <p:txBody>
          <a:bodyPr/>
          <a:lstStyle/>
          <a:p>
            <a:endParaRPr lang="en-US"/>
          </a:p>
        </p:txBody>
      </p:sp>
      <p:sp>
        <p:nvSpPr>
          <p:cNvPr id="6" name="投影片編號版面配置區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8963942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543675" y="365125"/>
            <a:ext cx="1971675" cy="5811838"/>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628650" y="365125"/>
            <a:ext cx="5800725" cy="5811838"/>
          </a:xfrm>
        </p:spPr>
        <p:txBody>
          <a:bodyPr vert="eaVert"/>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1D8BD707-D9CF-40AE-B4C6-C98DA3205C09}" type="datetimeFigureOut">
              <a:rPr lang="en-US" smtClean="0"/>
              <a:pPr/>
              <a:t>1/9/2018</a:t>
            </a:fld>
            <a:endParaRPr lang="en-US"/>
          </a:p>
        </p:txBody>
      </p:sp>
      <p:sp>
        <p:nvSpPr>
          <p:cNvPr id="5" name="頁尾版面配置區 4"/>
          <p:cNvSpPr>
            <a:spLocks noGrp="1"/>
          </p:cNvSpPr>
          <p:nvPr>
            <p:ph type="ftr" sz="quarter" idx="11"/>
          </p:nvPr>
        </p:nvSpPr>
        <p:spPr/>
        <p:txBody>
          <a:bodyPr/>
          <a:lstStyle/>
          <a:p>
            <a:endParaRPr lang="en-US"/>
          </a:p>
        </p:txBody>
      </p:sp>
      <p:sp>
        <p:nvSpPr>
          <p:cNvPr id="6" name="投影片編號版面配置區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79315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1D8BD707-D9CF-40AE-B4C6-C98DA3205C09}" type="datetimeFigureOut">
              <a:rPr lang="en-US" smtClean="0"/>
              <a:pPr/>
              <a:t>1/9/2018</a:t>
            </a:fld>
            <a:endParaRPr lang="en-US"/>
          </a:p>
        </p:txBody>
      </p:sp>
      <p:sp>
        <p:nvSpPr>
          <p:cNvPr id="5" name="頁尾版面配置區 4"/>
          <p:cNvSpPr>
            <a:spLocks noGrp="1"/>
          </p:cNvSpPr>
          <p:nvPr>
            <p:ph type="ftr" sz="quarter" idx="11"/>
          </p:nvPr>
        </p:nvSpPr>
        <p:spPr/>
        <p:txBody>
          <a:bodyPr/>
          <a:lstStyle/>
          <a:p>
            <a:endParaRPr lang="en-US"/>
          </a:p>
        </p:txBody>
      </p:sp>
      <p:sp>
        <p:nvSpPr>
          <p:cNvPr id="6" name="投影片編號版面配置區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6469002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623888" y="1709739"/>
            <a:ext cx="7886700" cy="2852737"/>
          </a:xfrm>
        </p:spPr>
        <p:txBody>
          <a:bodyPr anchor="b"/>
          <a:lstStyle>
            <a:lvl1pPr>
              <a:defRPr sz="4500"/>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TW" altLang="en-US" smtClean="0"/>
              <a:t>編輯母片文字樣式</a:t>
            </a:r>
          </a:p>
        </p:txBody>
      </p:sp>
      <p:sp>
        <p:nvSpPr>
          <p:cNvPr id="4" name="日期版面配置區 3"/>
          <p:cNvSpPr>
            <a:spLocks noGrp="1"/>
          </p:cNvSpPr>
          <p:nvPr>
            <p:ph type="dt" sz="half" idx="10"/>
          </p:nvPr>
        </p:nvSpPr>
        <p:spPr/>
        <p:txBody>
          <a:bodyPr/>
          <a:lstStyle/>
          <a:p>
            <a:fld id="{1D8BD707-D9CF-40AE-B4C6-C98DA3205C09}" type="datetimeFigureOut">
              <a:rPr lang="en-US" smtClean="0"/>
              <a:pPr/>
              <a:t>1/9/2018</a:t>
            </a:fld>
            <a:endParaRPr lang="en-US"/>
          </a:p>
        </p:txBody>
      </p:sp>
      <p:sp>
        <p:nvSpPr>
          <p:cNvPr id="5" name="頁尾版面配置區 4"/>
          <p:cNvSpPr>
            <a:spLocks noGrp="1"/>
          </p:cNvSpPr>
          <p:nvPr>
            <p:ph type="ftr" sz="quarter" idx="11"/>
          </p:nvPr>
        </p:nvSpPr>
        <p:spPr/>
        <p:txBody>
          <a:bodyPr/>
          <a:lstStyle/>
          <a:p>
            <a:endParaRPr lang="en-US"/>
          </a:p>
        </p:txBody>
      </p:sp>
      <p:sp>
        <p:nvSpPr>
          <p:cNvPr id="6" name="投影片編號版面配置區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7188626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628650" y="1825625"/>
            <a:ext cx="3886200" cy="4351338"/>
          </a:xfrm>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29150" y="1825625"/>
            <a:ext cx="3886200" cy="4351338"/>
          </a:xfrm>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4"/>
          <p:cNvSpPr>
            <a:spLocks noGrp="1"/>
          </p:cNvSpPr>
          <p:nvPr>
            <p:ph type="dt" sz="half" idx="10"/>
          </p:nvPr>
        </p:nvSpPr>
        <p:spPr/>
        <p:txBody>
          <a:bodyPr/>
          <a:lstStyle/>
          <a:p>
            <a:fld id="{1D8BD707-D9CF-40AE-B4C6-C98DA3205C09}" type="datetimeFigureOut">
              <a:rPr lang="en-US" smtClean="0"/>
              <a:pPr/>
              <a:t>1/9/2018</a:t>
            </a:fld>
            <a:endParaRPr lang="en-US"/>
          </a:p>
        </p:txBody>
      </p:sp>
      <p:sp>
        <p:nvSpPr>
          <p:cNvPr id="6" name="頁尾版面配置區 5"/>
          <p:cNvSpPr>
            <a:spLocks noGrp="1"/>
          </p:cNvSpPr>
          <p:nvPr>
            <p:ph type="ftr" sz="quarter" idx="11"/>
          </p:nvPr>
        </p:nvSpPr>
        <p:spPr/>
        <p:txBody>
          <a:bodyPr/>
          <a:lstStyle/>
          <a:p>
            <a:endParaRPr lang="en-US"/>
          </a:p>
        </p:txBody>
      </p:sp>
      <p:sp>
        <p:nvSpPr>
          <p:cNvPr id="7" name="投影片編號版面配置區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4297680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629841" y="365126"/>
            <a:ext cx="7886700" cy="1325563"/>
          </a:xfrm>
        </p:spPr>
        <p:txBody>
          <a:body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TW" altLang="en-US" smtClean="0"/>
              <a:t>編輯母片文字樣式</a:t>
            </a:r>
          </a:p>
        </p:txBody>
      </p:sp>
      <p:sp>
        <p:nvSpPr>
          <p:cNvPr id="4" name="內容版面配置區 3"/>
          <p:cNvSpPr>
            <a:spLocks noGrp="1"/>
          </p:cNvSpPr>
          <p:nvPr>
            <p:ph sz="half" idx="2"/>
          </p:nvPr>
        </p:nvSpPr>
        <p:spPr>
          <a:xfrm>
            <a:off x="629842" y="2505075"/>
            <a:ext cx="3868340" cy="3684588"/>
          </a:xfrm>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TW" altLang="en-US" smtClean="0"/>
              <a:t>編輯母片文字樣式</a:t>
            </a:r>
          </a:p>
        </p:txBody>
      </p:sp>
      <p:sp>
        <p:nvSpPr>
          <p:cNvPr id="6" name="內容版面配置區 5"/>
          <p:cNvSpPr>
            <a:spLocks noGrp="1"/>
          </p:cNvSpPr>
          <p:nvPr>
            <p:ph sz="quarter" idx="4"/>
          </p:nvPr>
        </p:nvSpPr>
        <p:spPr>
          <a:xfrm>
            <a:off x="4629150" y="2505075"/>
            <a:ext cx="3887391" cy="3684588"/>
          </a:xfrm>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6"/>
          <p:cNvSpPr>
            <a:spLocks noGrp="1"/>
          </p:cNvSpPr>
          <p:nvPr>
            <p:ph type="dt" sz="half" idx="10"/>
          </p:nvPr>
        </p:nvSpPr>
        <p:spPr/>
        <p:txBody>
          <a:bodyPr/>
          <a:lstStyle/>
          <a:p>
            <a:fld id="{1D8BD707-D9CF-40AE-B4C6-C98DA3205C09}" type="datetimeFigureOut">
              <a:rPr lang="en-US" smtClean="0"/>
              <a:pPr/>
              <a:t>1/9/2018</a:t>
            </a:fld>
            <a:endParaRPr lang="en-US"/>
          </a:p>
        </p:txBody>
      </p:sp>
      <p:sp>
        <p:nvSpPr>
          <p:cNvPr id="8" name="頁尾版面配置區 7"/>
          <p:cNvSpPr>
            <a:spLocks noGrp="1"/>
          </p:cNvSpPr>
          <p:nvPr>
            <p:ph type="ftr" sz="quarter" idx="11"/>
          </p:nvPr>
        </p:nvSpPr>
        <p:spPr/>
        <p:txBody>
          <a:bodyPr/>
          <a:lstStyle/>
          <a:p>
            <a:endParaRPr lang="en-US"/>
          </a:p>
        </p:txBody>
      </p:sp>
      <p:sp>
        <p:nvSpPr>
          <p:cNvPr id="9" name="投影片編號版面配置區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7942067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p:txBody>
          <a:bodyPr/>
          <a:lstStyle/>
          <a:p>
            <a:fld id="{1D8BD707-D9CF-40AE-B4C6-C98DA3205C09}" type="datetimeFigureOut">
              <a:rPr lang="en-US" smtClean="0"/>
              <a:pPr/>
              <a:t>1/9/2018</a:t>
            </a:fld>
            <a:endParaRPr lang="en-US"/>
          </a:p>
        </p:txBody>
      </p:sp>
      <p:sp>
        <p:nvSpPr>
          <p:cNvPr id="4" name="頁尾版面配置區 3"/>
          <p:cNvSpPr>
            <a:spLocks noGrp="1"/>
          </p:cNvSpPr>
          <p:nvPr>
            <p:ph type="ftr" sz="quarter" idx="11"/>
          </p:nvPr>
        </p:nvSpPr>
        <p:spPr/>
        <p:txBody>
          <a:bodyPr/>
          <a:lstStyle/>
          <a:p>
            <a:endParaRPr lang="en-US"/>
          </a:p>
        </p:txBody>
      </p:sp>
      <p:sp>
        <p:nvSpPr>
          <p:cNvPr id="5" name="投影片編號版面配置區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4542988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1D8BD707-D9CF-40AE-B4C6-C98DA3205C09}" type="datetimeFigureOut">
              <a:rPr lang="en-US" smtClean="0"/>
              <a:pPr/>
              <a:t>1/9/2018</a:t>
            </a:fld>
            <a:endParaRPr lang="en-US"/>
          </a:p>
        </p:txBody>
      </p:sp>
      <p:sp>
        <p:nvSpPr>
          <p:cNvPr id="3" name="頁尾版面配置區 2"/>
          <p:cNvSpPr>
            <a:spLocks noGrp="1"/>
          </p:cNvSpPr>
          <p:nvPr>
            <p:ph type="ftr" sz="quarter" idx="11"/>
          </p:nvPr>
        </p:nvSpPr>
        <p:spPr/>
        <p:txBody>
          <a:bodyPr/>
          <a:lstStyle/>
          <a:p>
            <a:endParaRPr lang="en-US"/>
          </a:p>
        </p:txBody>
      </p:sp>
      <p:sp>
        <p:nvSpPr>
          <p:cNvPr id="4" name="投影片編號版面配置區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1282922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629841" y="457200"/>
            <a:ext cx="2949178" cy="1600200"/>
          </a:xfrm>
        </p:spPr>
        <p:txBody>
          <a:bodyPr anchor="b"/>
          <a:lstStyle>
            <a:lvl1pPr>
              <a:defRPr sz="2400"/>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TW" altLang="en-US" smtClean="0"/>
              <a:t>編輯母片文字樣式</a:t>
            </a:r>
          </a:p>
        </p:txBody>
      </p:sp>
      <p:sp>
        <p:nvSpPr>
          <p:cNvPr id="5" name="日期版面配置區 4"/>
          <p:cNvSpPr>
            <a:spLocks noGrp="1"/>
          </p:cNvSpPr>
          <p:nvPr>
            <p:ph type="dt" sz="half" idx="10"/>
          </p:nvPr>
        </p:nvSpPr>
        <p:spPr/>
        <p:txBody>
          <a:bodyPr/>
          <a:lstStyle/>
          <a:p>
            <a:fld id="{1D8BD707-D9CF-40AE-B4C6-C98DA3205C09}" type="datetimeFigureOut">
              <a:rPr lang="en-US" smtClean="0"/>
              <a:pPr/>
              <a:t>1/9/2018</a:t>
            </a:fld>
            <a:endParaRPr lang="en-US"/>
          </a:p>
        </p:txBody>
      </p:sp>
      <p:sp>
        <p:nvSpPr>
          <p:cNvPr id="6" name="頁尾版面配置區 5"/>
          <p:cNvSpPr>
            <a:spLocks noGrp="1"/>
          </p:cNvSpPr>
          <p:nvPr>
            <p:ph type="ftr" sz="quarter" idx="11"/>
          </p:nvPr>
        </p:nvSpPr>
        <p:spPr/>
        <p:txBody>
          <a:bodyPr/>
          <a:lstStyle/>
          <a:p>
            <a:endParaRPr lang="en-US"/>
          </a:p>
        </p:txBody>
      </p:sp>
      <p:sp>
        <p:nvSpPr>
          <p:cNvPr id="7" name="投影片編號版面配置區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6799977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629841" y="457200"/>
            <a:ext cx="2949178" cy="1600200"/>
          </a:xfrm>
        </p:spPr>
        <p:txBody>
          <a:bodyPr anchor="b"/>
          <a:lstStyle>
            <a:lvl1pPr>
              <a:defRPr sz="2400"/>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TW" altLang="en-US"/>
          </a:p>
        </p:txBody>
      </p:sp>
      <p:sp>
        <p:nvSpPr>
          <p:cNvPr id="4" name="文字版面配置區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TW" altLang="en-US" smtClean="0"/>
              <a:t>編輯母片文字樣式</a:t>
            </a:r>
          </a:p>
        </p:txBody>
      </p:sp>
      <p:sp>
        <p:nvSpPr>
          <p:cNvPr id="5" name="日期版面配置區 4"/>
          <p:cNvSpPr>
            <a:spLocks noGrp="1"/>
          </p:cNvSpPr>
          <p:nvPr>
            <p:ph type="dt" sz="half" idx="10"/>
          </p:nvPr>
        </p:nvSpPr>
        <p:spPr/>
        <p:txBody>
          <a:bodyPr/>
          <a:lstStyle/>
          <a:p>
            <a:fld id="{1D8BD707-D9CF-40AE-B4C6-C98DA3205C09}" type="datetimeFigureOut">
              <a:rPr lang="en-US" smtClean="0"/>
              <a:pPr/>
              <a:t>1/9/2018</a:t>
            </a:fld>
            <a:endParaRPr lang="en-US"/>
          </a:p>
        </p:txBody>
      </p:sp>
      <p:sp>
        <p:nvSpPr>
          <p:cNvPr id="6" name="頁尾版面配置區 5"/>
          <p:cNvSpPr>
            <a:spLocks noGrp="1"/>
          </p:cNvSpPr>
          <p:nvPr>
            <p:ph type="ftr" sz="quarter" idx="11"/>
          </p:nvPr>
        </p:nvSpPr>
        <p:spPr/>
        <p:txBody>
          <a:bodyPr/>
          <a:lstStyle/>
          <a:p>
            <a:endParaRPr lang="en-US"/>
          </a:p>
        </p:txBody>
      </p:sp>
      <p:sp>
        <p:nvSpPr>
          <p:cNvPr id="7" name="投影片編號版面配置區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5192351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1D8BD707-D9CF-40AE-B4C6-C98DA3205C09}" type="datetimeFigureOut">
              <a:rPr lang="en-US" smtClean="0"/>
              <a:pPr/>
              <a:t>1/9/2018</a:t>
            </a:fld>
            <a:endParaRPr lang="en-US"/>
          </a:p>
        </p:txBody>
      </p:sp>
      <p:sp>
        <p:nvSpPr>
          <p:cNvPr id="5" name="頁尾版面配置區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投影片編號版面配置區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4956070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TW"/>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TextBox 1"/>
          <p:cNvSpPr txBox="1"/>
          <p:nvPr/>
        </p:nvSpPr>
        <p:spPr>
          <a:xfrm>
            <a:off x="965200" y="4978400"/>
            <a:ext cx="469900" cy="1193800"/>
          </a:xfrm>
          <a:prstGeom prst="rect">
            <a:avLst/>
          </a:prstGeom>
          <a:noFill/>
        </p:spPr>
        <p:txBody>
          <a:bodyPr wrap="none" lIns="0" tIns="0" rIns="0" rtlCol="0">
            <a:spAutoFit/>
          </a:bodyPr>
          <a:lstStyle/>
          <a:p>
            <a:pPr>
              <a:lnSpc>
                <a:spcPts val="9400"/>
              </a:lnSpc>
              <a:tabLst/>
            </a:pPr>
            <a:r>
              <a:rPr lang="en-US" altLang="zh-CN" sz="5815" b="1" i="1" dirty="0" smtClean="0">
                <a:solidFill>
                  <a:srgbClr val="FFFFFF"/>
                </a:solidFill>
                <a:latin typeface="Yu Gothic UI Semibold" pitchFamily="18" charset="0"/>
                <a:cs typeface="Yu Gothic UI Semibold" pitchFamily="18" charset="0"/>
              </a:rPr>
              <a:t>2</a:t>
            </a:r>
          </a:p>
        </p:txBody>
      </p:sp>
      <p:sp>
        <p:nvSpPr>
          <p:cNvPr id="3" name="TextBox 1"/>
          <p:cNvSpPr txBox="1"/>
          <p:nvPr/>
        </p:nvSpPr>
        <p:spPr>
          <a:xfrm>
            <a:off x="2095500" y="2413000"/>
            <a:ext cx="2189254" cy="1738938"/>
          </a:xfrm>
          <a:prstGeom prst="rect">
            <a:avLst/>
          </a:prstGeom>
          <a:noFill/>
        </p:spPr>
        <p:txBody>
          <a:bodyPr wrap="none" lIns="0" tIns="0" rIns="0" rtlCol="0">
            <a:spAutoFit/>
          </a:bodyPr>
          <a:lstStyle/>
          <a:p>
            <a:pPr>
              <a:lnSpc>
                <a:spcPts val="3000"/>
              </a:lnSpc>
              <a:tabLst/>
            </a:pPr>
            <a:r>
              <a:rPr lang="en-US" altLang="zh-CN" sz="3000" dirty="0" smtClean="0">
                <a:solidFill>
                  <a:srgbClr val="C95106"/>
                </a:solidFill>
                <a:latin typeface="標楷體" panose="03000509000000000000" pitchFamily="65" charset="-120"/>
                <a:ea typeface="標楷體" panose="03000509000000000000" pitchFamily="65" charset="-120"/>
                <a:cs typeface="標楷體" pitchFamily="18" charset="0"/>
              </a:rPr>
              <a:t>第十五課</a:t>
            </a:r>
          </a:p>
          <a:p>
            <a:pPr>
              <a:lnSpc>
                <a:spcPts val="1000"/>
              </a:lnSpc>
            </a:pPr>
            <a:endParaRPr lang="en-US" altLang="zh-CN" dirty="0" smtClean="0">
              <a:latin typeface="標楷體" panose="03000509000000000000" pitchFamily="65" charset="-120"/>
              <a:ea typeface="標楷體" panose="03000509000000000000" pitchFamily="65" charset="-120"/>
            </a:endParaRPr>
          </a:p>
          <a:p>
            <a:pPr>
              <a:lnSpc>
                <a:spcPts val="1000"/>
              </a:lnSpc>
            </a:pPr>
            <a:endParaRPr lang="en-US" altLang="zh-CN" dirty="0" smtClean="0">
              <a:latin typeface="標楷體" panose="03000509000000000000" pitchFamily="65" charset="-120"/>
              <a:ea typeface="標楷體" panose="03000509000000000000" pitchFamily="65" charset="-120"/>
            </a:endParaRPr>
          </a:p>
          <a:p>
            <a:pPr>
              <a:lnSpc>
                <a:spcPts val="3700"/>
              </a:lnSpc>
              <a:tabLst/>
            </a:pPr>
            <a:r>
              <a:rPr lang="en-US" altLang="zh-CN" sz="3600" dirty="0" smtClean="0">
                <a:solidFill>
                  <a:srgbClr val="231F20"/>
                </a:solidFill>
                <a:latin typeface="標楷體" panose="03000509000000000000" pitchFamily="65" charset="-120"/>
                <a:ea typeface="標楷體" panose="03000509000000000000" pitchFamily="65" charset="-120"/>
                <a:cs typeface="標楷體" pitchFamily="18" charset="0"/>
              </a:rPr>
              <a:t>過春節</a:t>
            </a:r>
          </a:p>
          <a:p>
            <a:pPr>
              <a:lnSpc>
                <a:spcPts val="1000"/>
              </a:lnSpc>
            </a:pPr>
            <a:endParaRPr lang="en-US" altLang="zh-CN" dirty="0" smtClean="0"/>
          </a:p>
          <a:p>
            <a:pPr>
              <a:lnSpc>
                <a:spcPts val="3500"/>
              </a:lnSpc>
              <a:tabLst/>
            </a:pPr>
            <a:r>
              <a:rPr lang="en-US" altLang="zh-CN" sz="2400" b="1" dirty="0" smtClean="0">
                <a:solidFill>
                  <a:srgbClr val="E88407"/>
                </a:solidFill>
                <a:latin typeface="Times New Roman" pitchFamily="18" charset="0"/>
                <a:cs typeface="Times New Roman" pitchFamily="18" charset="0"/>
              </a:rPr>
              <a:t>Lunar</a:t>
            </a:r>
            <a:r>
              <a:rPr lang="en-US" altLang="zh-CN" sz="2400" dirty="0" smtClean="0">
                <a:latin typeface="Times New Roman" pitchFamily="18" charset="0"/>
                <a:cs typeface="Times New Roman" pitchFamily="18" charset="0"/>
              </a:rPr>
              <a:t> </a:t>
            </a:r>
            <a:r>
              <a:rPr lang="en-US" altLang="zh-CN" sz="2400" b="1" dirty="0" smtClean="0">
                <a:solidFill>
                  <a:srgbClr val="E88407"/>
                </a:solidFill>
                <a:latin typeface="Times New Roman" pitchFamily="18" charset="0"/>
                <a:cs typeface="Times New Roman" pitchFamily="18" charset="0"/>
              </a:rPr>
              <a:t>New</a:t>
            </a:r>
            <a:r>
              <a:rPr lang="en-US" altLang="zh-CN" sz="2400" dirty="0" smtClean="0">
                <a:latin typeface="Times New Roman" pitchFamily="18" charset="0"/>
                <a:cs typeface="Times New Roman" pitchFamily="18" charset="0"/>
              </a:rPr>
              <a:t> </a:t>
            </a:r>
            <a:r>
              <a:rPr lang="en-US" altLang="zh-CN" sz="2400" b="1" dirty="0" smtClean="0">
                <a:solidFill>
                  <a:srgbClr val="E88407"/>
                </a:solidFill>
                <a:latin typeface="Times New Roman" pitchFamily="18" charset="0"/>
                <a:cs typeface="Times New Roman" pitchFamily="18" charset="0"/>
              </a:rPr>
              <a:t>Year</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Autofit/>
          </a:bodyPr>
          <a:lstStyle/>
          <a:p>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Ⅲ. Intensifying a State with </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一</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M</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比一</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M   </a:t>
            </a:r>
            <a:b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br>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more and more X</a:t>
            </a:r>
            <a:r>
              <a:rPr lang="en-US" altLang="zh-TW" sz="3200" b="1" i="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more X than the last…</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en-US" altLang="zh-TW" sz="3200" b="1" dirty="0" smtClean="0">
                <a:latin typeface="Times New Roman" panose="02020603050405020304" pitchFamily="18" charset="0"/>
                <a:cs typeface="Times New Roman" panose="02020603050405020304" pitchFamily="18" charset="0"/>
              </a:rPr>
              <a:t>Function:</a:t>
            </a:r>
          </a:p>
          <a:p>
            <a:pPr marL="0" indent="0">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李老師喜歡教書，把這些學生教得一個</a:t>
            </a:r>
            <a:r>
              <a:rPr lang="zh-TW" altLang="zh-TW" sz="3200" dirty="0" smtClean="0">
                <a:latin typeface="標楷體" panose="03000509000000000000" pitchFamily="65" charset="-120"/>
                <a:ea typeface="標楷體" panose="03000509000000000000" pitchFamily="65" charset="-120"/>
              </a:rPr>
              <a:t>比</a:t>
            </a:r>
            <a:endParaRPr lang="en-US" altLang="zh-TW" sz="3200" dirty="0" smtClean="0">
              <a:latin typeface="標楷體" panose="03000509000000000000" pitchFamily="65" charset="-120"/>
              <a:ea typeface="標楷體" panose="03000509000000000000" pitchFamily="65" charset="-120"/>
            </a:endParaRPr>
          </a:p>
          <a:p>
            <a:pPr marL="0" indent="0">
              <a:buNone/>
            </a:pPr>
            <a:r>
              <a:rPr lang="en-US" altLang="zh-TW" sz="3200" dirty="0">
                <a:latin typeface="標楷體" panose="03000509000000000000" pitchFamily="65" charset="-120"/>
                <a:ea typeface="標楷體" panose="03000509000000000000" pitchFamily="65" charset="-120"/>
              </a:rPr>
              <a:t> </a:t>
            </a:r>
            <a:r>
              <a:rPr lang="en-US" altLang="zh-TW"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一個</a:t>
            </a:r>
            <a:r>
              <a:rPr lang="zh-TW" altLang="zh-TW" sz="3200" dirty="0">
                <a:latin typeface="標楷體" panose="03000509000000000000" pitchFamily="65" charset="-120"/>
                <a:ea typeface="標楷體" panose="03000509000000000000" pitchFamily="65" charset="-120"/>
              </a:rPr>
              <a:t>好。</a:t>
            </a:r>
            <a:endPar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endParaRPr>
          </a:p>
          <a:p>
            <a:pPr marL="0" indent="0">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新年快到了，商店的生意一家比一家好。</a:t>
            </a:r>
            <a:endParaRPr lang="en-US" altLang="zh-TW" sz="3200" dirty="0">
              <a:latin typeface="標楷體" panose="03000509000000000000" pitchFamily="65" charset="-120"/>
              <a:ea typeface="標楷體" panose="03000509000000000000" pitchFamily="65" charset="-120"/>
              <a:sym typeface="Wingdings" panose="05000000000000000000" pitchFamily="2" charset="2"/>
            </a:endParaRPr>
          </a:p>
          <a:p>
            <a:pPr marL="0" indent="0">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城市發展太快，環境的問題一年比一年</a:t>
            </a:r>
            <a:r>
              <a:rPr lang="zh-TW" altLang="zh-TW" sz="3200" dirty="0" smtClean="0">
                <a:latin typeface="標楷體" panose="03000509000000000000" pitchFamily="65" charset="-120"/>
                <a:ea typeface="標楷體" panose="03000509000000000000" pitchFamily="65" charset="-120"/>
              </a:rPr>
              <a:t>嚴</a:t>
            </a:r>
            <a:endParaRPr lang="en-US" altLang="zh-TW" sz="3200" dirty="0" smtClean="0">
              <a:latin typeface="標楷體" panose="03000509000000000000" pitchFamily="65" charset="-120"/>
              <a:ea typeface="標楷體" panose="03000509000000000000" pitchFamily="65" charset="-120"/>
            </a:endParaRPr>
          </a:p>
          <a:p>
            <a:pPr marL="0" indent="0">
              <a:buNone/>
            </a:pPr>
            <a:r>
              <a:rPr lang="en-US" altLang="zh-TW" sz="3200" dirty="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重</a:t>
            </a:r>
            <a:r>
              <a:rPr lang="zh-TW" altLang="zh-TW" sz="3200" dirty="0">
                <a:latin typeface="標楷體" panose="03000509000000000000" pitchFamily="65" charset="-120"/>
                <a:ea typeface="標楷體" panose="03000509000000000000" pitchFamily="65" charset="-120"/>
              </a:rPr>
              <a:t>。</a:t>
            </a:r>
            <a:endParaRPr lang="zh-TW" altLang="en-US" sz="3200"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6389447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Autofit/>
          </a:bodyPr>
          <a:lstStyle/>
          <a:p>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Ⅲ. Intensifying a State with </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一</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M</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比一</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M   </a:t>
            </a:r>
            <a:b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br>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more and more X</a:t>
            </a:r>
            <a:r>
              <a:rPr lang="en-US" altLang="zh-TW" sz="3200" b="1" i="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more X than the last…</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en-US" altLang="zh-TW" sz="3200" b="1" dirty="0" smtClean="0">
                <a:latin typeface="Times New Roman" panose="02020603050405020304" pitchFamily="18" charset="0"/>
                <a:cs typeface="Times New Roman" panose="02020603050405020304" pitchFamily="18" charset="0"/>
              </a:rPr>
              <a:t>Structures:</a:t>
            </a:r>
          </a:p>
          <a:p>
            <a:pPr marL="0" indent="0">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網路上的資料很多，現在學生問的問題</a:t>
            </a:r>
            <a:r>
              <a:rPr lang="zh-TW" altLang="zh-TW" sz="3200" dirty="0" smtClean="0">
                <a:latin typeface="標楷體" panose="03000509000000000000" pitchFamily="65" charset="-120"/>
                <a:ea typeface="標楷體" panose="03000509000000000000" pitchFamily="65" charset="-120"/>
              </a:rPr>
              <a:t>一</a:t>
            </a:r>
            <a:endParaRPr lang="en-US" altLang="zh-TW" sz="3200" dirty="0" smtClean="0">
              <a:latin typeface="標楷體" panose="03000509000000000000" pitchFamily="65" charset="-120"/>
              <a:ea typeface="標楷體" panose="03000509000000000000" pitchFamily="65" charset="-120"/>
            </a:endParaRPr>
          </a:p>
          <a:p>
            <a:pPr marL="0" indent="0">
              <a:buNone/>
            </a:pPr>
            <a:r>
              <a:rPr lang="zh-TW" altLang="en-US"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個</a:t>
            </a:r>
            <a:r>
              <a:rPr lang="zh-TW" altLang="zh-TW" sz="3200" dirty="0">
                <a:latin typeface="標楷體" panose="03000509000000000000" pitchFamily="65" charset="-120"/>
                <a:ea typeface="標楷體" panose="03000509000000000000" pitchFamily="65" charset="-120"/>
              </a:rPr>
              <a:t>比一個難</a:t>
            </a:r>
            <a:r>
              <a:rPr lang="zh-TW" altLang="zh-TW" sz="3200" dirty="0" smtClean="0">
                <a:latin typeface="標楷體" panose="03000509000000000000" pitchFamily="65" charset="-120"/>
                <a:ea typeface="標楷體" panose="03000509000000000000" pitchFamily="65" charset="-120"/>
              </a:rPr>
              <a:t>。</a:t>
            </a:r>
            <a:endParaRPr lang="en-US" altLang="zh-TW" sz="3200" dirty="0" smtClean="0">
              <a:latin typeface="標楷體" panose="03000509000000000000" pitchFamily="65" charset="-120"/>
              <a:ea typeface="標楷體" panose="03000509000000000000" pitchFamily="65" charset="-120"/>
            </a:endParaRPr>
          </a:p>
          <a:p>
            <a:pPr marL="0" indent="0">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她去法國的那些照片，風景一張比一</a:t>
            </a:r>
            <a:r>
              <a:rPr lang="zh-TW" altLang="zh-TW" sz="3200" dirty="0" smtClean="0">
                <a:latin typeface="標楷體" panose="03000509000000000000" pitchFamily="65" charset="-120"/>
                <a:ea typeface="標楷體" panose="03000509000000000000" pitchFamily="65" charset="-120"/>
              </a:rPr>
              <a:t>張漂</a:t>
            </a:r>
            <a:endParaRPr lang="en-US" altLang="zh-TW" sz="3200" dirty="0" smtClean="0">
              <a:latin typeface="標楷體" panose="03000509000000000000" pitchFamily="65" charset="-120"/>
              <a:ea typeface="標楷體" panose="03000509000000000000" pitchFamily="65" charset="-120"/>
            </a:endParaRPr>
          </a:p>
          <a:p>
            <a:pPr marL="0" indent="0">
              <a:buNone/>
            </a:pPr>
            <a:r>
              <a:rPr lang="zh-TW" altLang="en-US"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亮。</a:t>
            </a:r>
            <a:endParaRPr lang="en-US" altLang="zh-TW" sz="3200" dirty="0">
              <a:latin typeface="標楷體" panose="03000509000000000000" pitchFamily="65" charset="-120"/>
              <a:ea typeface="標楷體" panose="03000509000000000000" pitchFamily="65" charset="-120"/>
              <a:sym typeface="Wingdings" panose="05000000000000000000" pitchFamily="2" charset="2"/>
            </a:endParaRPr>
          </a:p>
          <a:p>
            <a:pPr marL="0" indent="0">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現在手機的功能一支比一支多，當然也</a:t>
            </a:r>
            <a:r>
              <a:rPr lang="zh-TW" altLang="zh-TW" sz="3200" dirty="0" smtClean="0">
                <a:latin typeface="標楷體" panose="03000509000000000000" pitchFamily="65" charset="-120"/>
                <a:ea typeface="標楷體" panose="03000509000000000000" pitchFamily="65" charset="-120"/>
              </a:rPr>
              <a:t>一</a:t>
            </a:r>
            <a:r>
              <a:rPr lang="zh-TW" altLang="en-US" sz="3200" dirty="0">
                <a:latin typeface="標楷體" panose="03000509000000000000" pitchFamily="65" charset="-120"/>
                <a:ea typeface="標楷體" panose="03000509000000000000" pitchFamily="65" charset="-120"/>
              </a:rPr>
              <a:t>　　</a:t>
            </a:r>
            <a:endParaRPr lang="en-US" altLang="zh-TW" sz="3200" dirty="0">
              <a:latin typeface="標楷體" panose="03000509000000000000" pitchFamily="65" charset="-120"/>
              <a:ea typeface="標楷體" panose="03000509000000000000" pitchFamily="65" charset="-120"/>
            </a:endParaRPr>
          </a:p>
          <a:p>
            <a:pPr marL="0" indent="0">
              <a:buNone/>
            </a:pPr>
            <a:r>
              <a:rPr lang="zh-TW" altLang="en-US" sz="3200" dirty="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支</a:t>
            </a:r>
            <a:r>
              <a:rPr lang="zh-TW" altLang="zh-TW" sz="3200" dirty="0">
                <a:latin typeface="標楷體" panose="03000509000000000000" pitchFamily="65" charset="-120"/>
                <a:ea typeface="標楷體" panose="03000509000000000000" pitchFamily="65" charset="-120"/>
              </a:rPr>
              <a:t>比一支貴</a:t>
            </a:r>
            <a:r>
              <a:rPr lang="zh-TW" altLang="zh-TW" sz="3200" dirty="0" smtClean="0">
                <a:latin typeface="標楷體" panose="03000509000000000000" pitchFamily="65" charset="-120"/>
                <a:ea typeface="標楷體" panose="03000509000000000000" pitchFamily="65" charset="-120"/>
              </a:rPr>
              <a:t>。</a:t>
            </a:r>
          </a:p>
        </p:txBody>
      </p:sp>
    </p:spTree>
    <p:extLst>
      <p:ext uri="{BB962C8B-B14F-4D97-AF65-F5344CB8AC3E}">
        <p14:creationId xmlns:p14="http://schemas.microsoft.com/office/powerpoint/2010/main" val="17002707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Autofit/>
          </a:bodyPr>
          <a:lstStyle/>
          <a:p>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Ⅲ. Intensifying a State with </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一</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M</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比一</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M   </a:t>
            </a:r>
            <a:b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br>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more and more X</a:t>
            </a:r>
            <a:r>
              <a:rPr lang="en-US" altLang="zh-TW" sz="3200" b="1" i="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more X than the last…</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zh-TW" altLang="zh-TW" sz="3200" dirty="0" smtClean="0">
                <a:solidFill>
                  <a:schemeClr val="accent1">
                    <a:lumMod val="50000"/>
                  </a:schemeClr>
                </a:solidFill>
                <a:latin typeface="標楷體" panose="03000509000000000000" pitchFamily="65" charset="-120"/>
                <a:ea typeface="標楷體" panose="03000509000000000000" pitchFamily="65" charset="-12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為了保護自己國家的經濟，外國人打工的</a:t>
            </a:r>
            <a:endParaRPr lang="en-US" altLang="zh-TW" sz="3200" dirty="0" smtClean="0">
              <a:latin typeface="標楷體" panose="03000509000000000000" pitchFamily="65" charset="-120"/>
              <a:ea typeface="標楷體" panose="03000509000000000000" pitchFamily="65" charset="-120"/>
            </a:endParaRPr>
          </a:p>
          <a:p>
            <a:pPr marL="0" indent="0">
              <a:buNone/>
            </a:pPr>
            <a:r>
              <a:rPr lang="en-US" altLang="zh-TW" sz="3200" dirty="0">
                <a:latin typeface="標楷體" panose="03000509000000000000" pitchFamily="65" charset="-120"/>
                <a:ea typeface="標楷體" panose="03000509000000000000" pitchFamily="65" charset="-120"/>
              </a:rPr>
              <a:t> </a:t>
            </a:r>
            <a:r>
              <a:rPr lang="en-US" altLang="zh-TW"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規定一年比一年多。</a:t>
            </a:r>
            <a:endParaRPr lang="en-US" altLang="zh-TW" sz="3200" dirty="0" smtClean="0">
              <a:latin typeface="標楷體" panose="03000509000000000000" pitchFamily="65" charset="-120"/>
              <a:ea typeface="標楷體" panose="03000509000000000000" pitchFamily="65" charset="-120"/>
              <a:sym typeface="Wingdings" panose="05000000000000000000" pitchFamily="2" charset="2"/>
            </a:endParaRPr>
          </a:p>
          <a:p>
            <a:pPr marL="0" indent="0">
              <a:lnSpc>
                <a:spcPct val="100000"/>
              </a:lnSpc>
              <a:buNone/>
            </a:pPr>
            <a:r>
              <a:rPr lang="zh-TW" altLang="en-US" sz="3200" dirty="0" smtClean="0">
                <a:solidFill>
                  <a:schemeClr val="accent1">
                    <a:lumMod val="50000"/>
                  </a:schemeClr>
                </a:solidFill>
                <a:latin typeface="標楷體" panose="03000509000000000000" pitchFamily="65" charset="-120"/>
                <a:ea typeface="標楷體" panose="03000509000000000000" pitchFamily="65" charset="-12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這裡的大樓一棟比一棟高，房子一間比一</a:t>
            </a:r>
            <a:endParaRPr lang="en-US" altLang="zh-TW" sz="3200" dirty="0" smtClean="0">
              <a:latin typeface="標楷體" panose="03000509000000000000" pitchFamily="65" charset="-120"/>
              <a:ea typeface="標楷體" panose="03000509000000000000" pitchFamily="65" charset="-120"/>
            </a:endParaRPr>
          </a:p>
          <a:p>
            <a:pPr marL="0" indent="0">
              <a:lnSpc>
                <a:spcPct val="100000"/>
              </a:lnSpc>
              <a:buNone/>
            </a:pPr>
            <a:r>
              <a:rPr lang="en-US" altLang="zh-TW" sz="3200" dirty="0">
                <a:latin typeface="標楷體" panose="03000509000000000000" pitchFamily="65" charset="-120"/>
                <a:ea typeface="標楷體" panose="03000509000000000000" pitchFamily="65" charset="-120"/>
              </a:rPr>
              <a:t> </a:t>
            </a:r>
            <a:r>
              <a:rPr lang="en-US" altLang="zh-TW"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間貴。有錢人才買得起。</a:t>
            </a:r>
            <a:endParaRPr lang="zh-TW" altLang="en-US" sz="3200"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26921830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Ⅲ. Intensifying a State with </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一</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M</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比一</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M   </a:t>
            </a:r>
            <a:b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b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more and more X</a:t>
            </a:r>
            <a:r>
              <a:rPr lang="en-US" altLang="zh-TW" sz="3200" b="1" i="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more X than the last…</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zh-TW" altLang="en-US" sz="3200" b="1" dirty="0" smtClean="0">
                <a:solidFill>
                  <a:schemeClr val="accent4">
                    <a:lumMod val="50000"/>
                  </a:schemeClr>
                </a:solidFill>
                <a:latin typeface="Comic Sans MS" panose="030F0702030302020204" pitchFamily="66" charset="0"/>
                <a:ea typeface="標楷體" panose="03000509000000000000" pitchFamily="65" charset="-120"/>
                <a:cs typeface="Segoe UI Semibold" panose="020B0702040204020203" pitchFamily="34" charset="0"/>
                <a:sym typeface="Wingdings" panose="05000000000000000000" pitchFamily="2" charset="2"/>
              </a:rPr>
              <a:t>　 </a:t>
            </a:r>
            <a:r>
              <a:rPr lang="en-US" altLang="zh-TW" sz="2800" b="1" dirty="0" smtClean="0">
                <a:solidFill>
                  <a:schemeClr val="accent4">
                    <a:lumMod val="50000"/>
                  </a:schemeClr>
                </a:solidFill>
                <a:latin typeface="Comic Sans MS" panose="030F0702030302020204" pitchFamily="66" charset="0"/>
                <a:ea typeface="標楷體" panose="03000509000000000000" pitchFamily="65" charset="-120"/>
                <a:cs typeface="Segoe UI Semibold" panose="020B0702040204020203" pitchFamily="34" charset="0"/>
                <a:sym typeface="Wingdings" panose="05000000000000000000" pitchFamily="2" charset="2"/>
              </a:rPr>
              <a:t>Negation:</a:t>
            </a:r>
          </a:p>
          <a:p>
            <a:pPr marL="0" indent="0">
              <a:buNone/>
            </a:pPr>
            <a:r>
              <a:rPr lang="en-US" altLang="zh-TW" sz="3200" b="1" dirty="0" smtClean="0">
                <a:solidFill>
                  <a:schemeClr val="accent6">
                    <a:lumMod val="75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這幾個學生一個比一個不愛念書。</a:t>
            </a:r>
            <a:endParaRPr lang="en-US" altLang="zh-TW" sz="3200" dirty="0" smtClean="0">
              <a:latin typeface="標楷體" panose="03000509000000000000" pitchFamily="65" charset="-120"/>
              <a:ea typeface="標楷體" panose="03000509000000000000" pitchFamily="65" charset="-120"/>
            </a:endParaRPr>
          </a:p>
          <a:p>
            <a:pPr marL="0" indent="0">
              <a:buNone/>
            </a:pPr>
            <a:r>
              <a:rPr lang="en-US" altLang="zh-TW" sz="3200" b="1" dirty="0" smtClean="0">
                <a:solidFill>
                  <a:schemeClr val="accent6">
                    <a:lumMod val="75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他的那幾個朋友習慣開車，一個比一個</a:t>
            </a:r>
            <a:r>
              <a:rPr lang="zh-TW" altLang="zh-TW" sz="3200" dirty="0" smtClean="0">
                <a:latin typeface="標楷體" panose="03000509000000000000" pitchFamily="65" charset="-120"/>
                <a:ea typeface="標楷體" panose="03000509000000000000" pitchFamily="65" charset="-120"/>
              </a:rPr>
              <a:t>不</a:t>
            </a:r>
            <a:endParaRPr lang="en-US" altLang="zh-TW" sz="3200" dirty="0" smtClean="0">
              <a:latin typeface="標楷體" panose="03000509000000000000" pitchFamily="65" charset="-120"/>
              <a:ea typeface="標楷體" panose="03000509000000000000" pitchFamily="65" charset="-120"/>
            </a:endParaRPr>
          </a:p>
          <a:p>
            <a:pPr marL="0" indent="0">
              <a:buNone/>
            </a:pPr>
            <a:r>
              <a:rPr lang="zh-TW" altLang="en-US" sz="3200" dirty="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喜歡</a:t>
            </a:r>
            <a:r>
              <a:rPr lang="zh-TW" altLang="zh-TW" sz="3200" dirty="0">
                <a:latin typeface="標楷體" panose="03000509000000000000" pitchFamily="65" charset="-120"/>
                <a:ea typeface="標楷體" panose="03000509000000000000" pitchFamily="65" charset="-120"/>
              </a:rPr>
              <a:t>走路。</a:t>
            </a:r>
            <a:endParaRPr lang="en-US" altLang="zh-TW" sz="3200" dirty="0">
              <a:latin typeface="標楷體" panose="03000509000000000000" pitchFamily="65" charset="-120"/>
              <a:ea typeface="標楷體" panose="03000509000000000000" pitchFamily="65" charset="-120"/>
            </a:endParaRPr>
          </a:p>
          <a:p>
            <a:pPr marL="0" indent="0">
              <a:buNone/>
            </a:pPr>
            <a:r>
              <a:rPr lang="en-US" altLang="zh-TW" sz="3200" b="1" dirty="0" smtClean="0">
                <a:solidFill>
                  <a:schemeClr val="accent6">
                    <a:lumMod val="75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那一家人說起話來，一個比一個不客氣</a:t>
            </a:r>
            <a:r>
              <a:rPr lang="zh-TW" altLang="zh-TW" sz="3200" dirty="0" smtClean="0">
                <a:latin typeface="標楷體" panose="03000509000000000000" pitchFamily="65" charset="-120"/>
                <a:ea typeface="標楷體" panose="03000509000000000000" pitchFamily="65" charset="-120"/>
              </a:rPr>
              <a:t>。</a:t>
            </a:r>
            <a:endParaRPr lang="en-US" altLang="zh-TW" sz="3200" dirty="0" smtClean="0">
              <a:latin typeface="標楷體" panose="03000509000000000000" pitchFamily="65" charset="-120"/>
              <a:ea typeface="標楷體" panose="03000509000000000000" pitchFamily="65" charset="-120"/>
            </a:endParaRPr>
          </a:p>
          <a:p>
            <a:pPr marL="0" indent="0">
              <a:buNone/>
            </a:pPr>
            <a:r>
              <a:rPr lang="zh-TW" altLang="zh-TW" sz="3200" dirty="0" smtClean="0">
                <a:solidFill>
                  <a:schemeClr val="accent6">
                    <a:lumMod val="75000"/>
                  </a:schemeClr>
                </a:solidFill>
                <a:latin typeface="標楷體" panose="03000509000000000000" pitchFamily="65" charset="-120"/>
                <a:ea typeface="標楷體" panose="03000509000000000000" pitchFamily="65" charset="-12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父親年紀大了，身體沒有以前好，一天</a:t>
            </a:r>
            <a:r>
              <a:rPr lang="zh-TW" altLang="zh-TW" sz="3200" dirty="0" smtClean="0">
                <a:latin typeface="標楷體" panose="03000509000000000000" pitchFamily="65" charset="-120"/>
                <a:ea typeface="標楷體" panose="03000509000000000000" pitchFamily="65" charset="-120"/>
              </a:rPr>
              <a:t>比</a:t>
            </a:r>
            <a:endParaRPr lang="en-US" altLang="zh-TW" sz="3200" dirty="0" smtClean="0">
              <a:latin typeface="標楷體" panose="03000509000000000000" pitchFamily="65" charset="-120"/>
              <a:ea typeface="標楷體" panose="03000509000000000000" pitchFamily="65" charset="-120"/>
            </a:endParaRPr>
          </a:p>
          <a:p>
            <a:pPr marL="0" indent="0">
              <a:buNone/>
            </a:pPr>
            <a:r>
              <a:rPr lang="en-US" altLang="zh-TW" sz="3200" dirty="0">
                <a:latin typeface="標楷體" panose="03000509000000000000" pitchFamily="65" charset="-120"/>
                <a:ea typeface="標楷體" panose="03000509000000000000" pitchFamily="65" charset="-120"/>
              </a:rPr>
              <a:t> </a:t>
            </a:r>
            <a:r>
              <a:rPr lang="en-US" altLang="zh-TW"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一天</a:t>
            </a:r>
            <a:r>
              <a:rPr lang="zh-TW" altLang="zh-TW" sz="3200" dirty="0">
                <a:latin typeface="標楷體" panose="03000509000000000000" pitchFamily="65" charset="-120"/>
                <a:ea typeface="標楷體" panose="03000509000000000000" pitchFamily="65" charset="-120"/>
              </a:rPr>
              <a:t>不願意動。</a:t>
            </a:r>
            <a:endParaRPr lang="en-US" altLang="zh-TW" sz="3200" dirty="0">
              <a:latin typeface="標楷體" panose="03000509000000000000" pitchFamily="65" charset="-120"/>
              <a:ea typeface="標楷體" panose="03000509000000000000" pitchFamily="65" charset="-120"/>
              <a:sym typeface="Wingdings" panose="05000000000000000000" pitchFamily="2" charset="2"/>
            </a:endParaRPr>
          </a:p>
          <a:p>
            <a:pPr marL="0" indent="0">
              <a:buNone/>
            </a:pPr>
            <a:r>
              <a:rPr lang="zh-TW" altLang="en-US" sz="3200" dirty="0" smtClean="0">
                <a:solidFill>
                  <a:schemeClr val="accent6">
                    <a:lumMod val="75000"/>
                  </a:schemeClr>
                </a:solidFill>
                <a:latin typeface="標楷體" panose="03000509000000000000" pitchFamily="65" charset="-120"/>
                <a:ea typeface="標楷體" panose="03000509000000000000" pitchFamily="65" charset="-12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小文一天比一天瘦，一天比一天不快樂。</a:t>
            </a:r>
            <a:endParaRPr lang="zh-TW" altLang="en-US" sz="3200" dirty="0">
              <a:latin typeface="標楷體" panose="03000509000000000000" pitchFamily="65" charset="-120"/>
              <a:ea typeface="標楷體" panose="03000509000000000000" pitchFamily="65" charset="-120"/>
            </a:endParaRPr>
          </a:p>
        </p:txBody>
      </p:sp>
      <p:pic>
        <p:nvPicPr>
          <p:cNvPr id="4" name="圖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8950322">
            <a:off x="632795" y="1963479"/>
            <a:ext cx="468564" cy="201978"/>
          </a:xfrm>
          <a:prstGeom prst="rect">
            <a:avLst/>
          </a:prstGeom>
        </p:spPr>
      </p:pic>
    </p:spTree>
    <p:extLst>
      <p:ext uri="{BB962C8B-B14F-4D97-AF65-F5344CB8AC3E}">
        <p14:creationId xmlns:p14="http://schemas.microsoft.com/office/powerpoint/2010/main" val="42862233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Ⅲ. Intensifying a State with </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一</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M</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比一</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M   </a:t>
            </a:r>
            <a:b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b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more and more X</a:t>
            </a:r>
            <a:r>
              <a:rPr lang="en-US" altLang="zh-TW" sz="3200" b="1" i="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more X than the last…</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fontScale="92500"/>
          </a:bodyPr>
          <a:lstStyle/>
          <a:p>
            <a:pPr marL="0" indent="0">
              <a:buNone/>
            </a:pPr>
            <a:r>
              <a:rPr lang="zh-TW" altLang="en-US" sz="3200" b="1" dirty="0" smtClean="0">
                <a:solidFill>
                  <a:schemeClr val="accent4">
                    <a:lumMod val="50000"/>
                  </a:schemeClr>
                </a:solidFill>
                <a:latin typeface="Comic Sans MS" panose="030F0702030302020204" pitchFamily="66" charset="0"/>
                <a:ea typeface="標楷體" panose="03000509000000000000" pitchFamily="65" charset="-120"/>
                <a:cs typeface="Segoe UI Semibold" panose="020B0702040204020203" pitchFamily="34" charset="0"/>
                <a:sym typeface="Wingdings" panose="05000000000000000000" pitchFamily="2" charset="2"/>
              </a:rPr>
              <a:t>　 </a:t>
            </a:r>
            <a:r>
              <a:rPr lang="en-US" altLang="zh-TW" sz="3000" b="1" dirty="0" smtClean="0">
                <a:solidFill>
                  <a:schemeClr val="accent4">
                    <a:lumMod val="50000"/>
                  </a:schemeClr>
                </a:solidFill>
                <a:latin typeface="Comic Sans MS" panose="030F0702030302020204" pitchFamily="66" charset="0"/>
                <a:ea typeface="標楷體" panose="03000509000000000000" pitchFamily="65" charset="-120"/>
                <a:cs typeface="Segoe UI Semibold" panose="020B0702040204020203" pitchFamily="34" charset="0"/>
                <a:sym typeface="Wingdings" panose="05000000000000000000" pitchFamily="2" charset="2"/>
              </a:rPr>
              <a:t>Questions:</a:t>
            </a:r>
          </a:p>
          <a:p>
            <a:pPr marL="0" indent="0">
              <a:buNone/>
            </a:pPr>
            <a:r>
              <a:rPr lang="en-US" altLang="zh-TW" sz="3500" b="1" dirty="0" smtClean="0">
                <a:solidFill>
                  <a:schemeClr val="accent6">
                    <a:lumMod val="75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500" dirty="0">
                <a:latin typeface="標楷體" panose="03000509000000000000" pitchFamily="65" charset="-120"/>
                <a:ea typeface="標楷體" panose="03000509000000000000" pitchFamily="65" charset="-120"/>
              </a:rPr>
              <a:t>經濟不好，想到外國念書的人一年比</a:t>
            </a:r>
            <a:r>
              <a:rPr lang="zh-TW" altLang="zh-TW" sz="3500" dirty="0" smtClean="0">
                <a:latin typeface="標楷體" panose="03000509000000000000" pitchFamily="65" charset="-120"/>
                <a:ea typeface="標楷體" panose="03000509000000000000" pitchFamily="65" charset="-120"/>
              </a:rPr>
              <a:t>一年</a:t>
            </a:r>
            <a:endParaRPr lang="en-US" altLang="zh-TW" sz="3500" dirty="0" smtClean="0">
              <a:latin typeface="標楷體" panose="03000509000000000000" pitchFamily="65" charset="-120"/>
              <a:ea typeface="標楷體" panose="03000509000000000000" pitchFamily="65" charset="-120"/>
            </a:endParaRPr>
          </a:p>
          <a:p>
            <a:pPr marL="0" indent="0">
              <a:buNone/>
            </a:pPr>
            <a:r>
              <a:rPr lang="en-US" altLang="zh-TW" sz="3500" dirty="0">
                <a:latin typeface="標楷體" panose="03000509000000000000" pitchFamily="65" charset="-120"/>
                <a:ea typeface="標楷體" panose="03000509000000000000" pitchFamily="65" charset="-120"/>
              </a:rPr>
              <a:t> </a:t>
            </a:r>
            <a:r>
              <a:rPr lang="en-US" altLang="zh-TW" sz="3500" dirty="0" smtClean="0">
                <a:latin typeface="標楷體" panose="03000509000000000000" pitchFamily="65" charset="-120"/>
                <a:ea typeface="標楷體" panose="03000509000000000000" pitchFamily="65" charset="-120"/>
              </a:rPr>
              <a:t> </a:t>
            </a:r>
            <a:r>
              <a:rPr lang="zh-TW" altLang="zh-TW" sz="3500" dirty="0" smtClean="0">
                <a:latin typeface="標楷體" panose="03000509000000000000" pitchFamily="65" charset="-120"/>
                <a:ea typeface="標楷體" panose="03000509000000000000" pitchFamily="65" charset="-120"/>
              </a:rPr>
              <a:t>少</a:t>
            </a:r>
            <a:r>
              <a:rPr lang="zh-TW" altLang="zh-TW" sz="3500" dirty="0">
                <a:latin typeface="標楷體" panose="03000509000000000000" pitchFamily="65" charset="-120"/>
                <a:ea typeface="標楷體" panose="03000509000000000000" pitchFamily="65" charset="-120"/>
              </a:rPr>
              <a:t>嗎？</a:t>
            </a:r>
            <a:endParaRPr lang="en-US" altLang="zh-TW" sz="3500" dirty="0" smtClean="0">
              <a:latin typeface="標楷體" panose="03000509000000000000" pitchFamily="65" charset="-120"/>
              <a:ea typeface="標楷體" panose="03000509000000000000" pitchFamily="65" charset="-120"/>
            </a:endParaRPr>
          </a:p>
          <a:p>
            <a:pPr marL="0" indent="0">
              <a:buNone/>
            </a:pPr>
            <a:r>
              <a:rPr lang="en-US" altLang="zh-TW" sz="3500" b="1" dirty="0" smtClean="0">
                <a:solidFill>
                  <a:schemeClr val="accent6">
                    <a:lumMod val="75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500" dirty="0">
                <a:latin typeface="標楷體" panose="03000509000000000000" pitchFamily="65" charset="-120"/>
                <a:ea typeface="標楷體" panose="03000509000000000000" pitchFamily="65" charset="-120"/>
              </a:rPr>
              <a:t>為了到中國做生意，想學中文的人</a:t>
            </a:r>
            <a:r>
              <a:rPr lang="zh-TW" altLang="zh-TW" sz="3500" dirty="0" smtClean="0">
                <a:latin typeface="標楷體" panose="03000509000000000000" pitchFamily="65" charset="-120"/>
                <a:ea typeface="標楷體" panose="03000509000000000000" pitchFamily="65" charset="-120"/>
              </a:rPr>
              <a:t>是不是</a:t>
            </a:r>
            <a:endParaRPr lang="en-US" altLang="zh-TW" sz="3500" dirty="0" smtClean="0">
              <a:latin typeface="標楷體" panose="03000509000000000000" pitchFamily="65" charset="-120"/>
              <a:ea typeface="標楷體" panose="03000509000000000000" pitchFamily="65" charset="-120"/>
            </a:endParaRPr>
          </a:p>
          <a:p>
            <a:pPr marL="0" indent="0">
              <a:buNone/>
            </a:pPr>
            <a:r>
              <a:rPr lang="en-US" altLang="zh-TW" sz="3500" dirty="0">
                <a:latin typeface="標楷體" panose="03000509000000000000" pitchFamily="65" charset="-120"/>
                <a:ea typeface="標楷體" panose="03000509000000000000" pitchFamily="65" charset="-120"/>
              </a:rPr>
              <a:t> </a:t>
            </a:r>
            <a:r>
              <a:rPr lang="en-US" altLang="zh-TW" sz="3500" dirty="0" smtClean="0">
                <a:latin typeface="標楷體" panose="03000509000000000000" pitchFamily="65" charset="-120"/>
                <a:ea typeface="標楷體" panose="03000509000000000000" pitchFamily="65" charset="-120"/>
              </a:rPr>
              <a:t> </a:t>
            </a:r>
            <a:r>
              <a:rPr lang="zh-TW" altLang="zh-TW" sz="3500" dirty="0" smtClean="0">
                <a:latin typeface="標楷體" panose="03000509000000000000" pitchFamily="65" charset="-120"/>
                <a:ea typeface="標楷體" panose="03000509000000000000" pitchFamily="65" charset="-120"/>
              </a:rPr>
              <a:t>一天</a:t>
            </a:r>
            <a:r>
              <a:rPr lang="zh-TW" altLang="zh-TW" sz="3500" dirty="0">
                <a:latin typeface="標楷體" panose="03000509000000000000" pitchFamily="65" charset="-120"/>
                <a:ea typeface="標楷體" panose="03000509000000000000" pitchFamily="65" charset="-120"/>
              </a:rPr>
              <a:t>比一天多？</a:t>
            </a:r>
            <a:endParaRPr lang="en-US" altLang="zh-TW" sz="3500" dirty="0">
              <a:latin typeface="標楷體" panose="03000509000000000000" pitchFamily="65" charset="-120"/>
              <a:ea typeface="標楷體" panose="03000509000000000000" pitchFamily="65" charset="-120"/>
            </a:endParaRPr>
          </a:p>
          <a:p>
            <a:pPr marL="0" indent="0">
              <a:buNone/>
            </a:pPr>
            <a:r>
              <a:rPr lang="en-US" altLang="zh-TW" sz="3500" b="1" dirty="0" smtClean="0">
                <a:solidFill>
                  <a:schemeClr val="accent6">
                    <a:lumMod val="75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500" dirty="0">
                <a:latin typeface="標楷體" panose="03000509000000000000" pitchFamily="65" charset="-120"/>
                <a:ea typeface="標楷體" panose="03000509000000000000" pitchFamily="65" charset="-120"/>
              </a:rPr>
              <a:t>那家店的衣服是不是一件比一件好看，</a:t>
            </a:r>
            <a:r>
              <a:rPr lang="zh-TW" altLang="zh-TW" sz="3500" dirty="0" smtClean="0">
                <a:latin typeface="標楷體" panose="03000509000000000000" pitchFamily="65" charset="-120"/>
                <a:ea typeface="標楷體" panose="03000509000000000000" pitchFamily="65" charset="-120"/>
              </a:rPr>
              <a:t>所</a:t>
            </a:r>
            <a:endParaRPr lang="en-US" altLang="zh-TW" sz="3500" dirty="0" smtClean="0">
              <a:latin typeface="標楷體" panose="03000509000000000000" pitchFamily="65" charset="-120"/>
              <a:ea typeface="標楷體" panose="03000509000000000000" pitchFamily="65" charset="-120"/>
            </a:endParaRPr>
          </a:p>
          <a:p>
            <a:pPr marL="0" indent="0">
              <a:buNone/>
            </a:pPr>
            <a:r>
              <a:rPr lang="en-US" altLang="zh-TW" sz="3500" dirty="0">
                <a:latin typeface="標楷體" panose="03000509000000000000" pitchFamily="65" charset="-120"/>
                <a:ea typeface="標楷體" panose="03000509000000000000" pitchFamily="65" charset="-120"/>
              </a:rPr>
              <a:t> </a:t>
            </a:r>
            <a:r>
              <a:rPr lang="en-US" altLang="zh-TW" sz="3500" dirty="0" smtClean="0">
                <a:latin typeface="標楷體" panose="03000509000000000000" pitchFamily="65" charset="-120"/>
                <a:ea typeface="標楷體" panose="03000509000000000000" pitchFamily="65" charset="-120"/>
              </a:rPr>
              <a:t> </a:t>
            </a:r>
            <a:r>
              <a:rPr lang="zh-TW" altLang="zh-TW" sz="3500" dirty="0" smtClean="0">
                <a:latin typeface="標楷體" panose="03000509000000000000" pitchFamily="65" charset="-120"/>
                <a:ea typeface="標楷體" panose="03000509000000000000" pitchFamily="65" charset="-120"/>
              </a:rPr>
              <a:t>以</a:t>
            </a:r>
            <a:r>
              <a:rPr lang="zh-TW" altLang="zh-TW" sz="3500" dirty="0">
                <a:latin typeface="標楷體" panose="03000509000000000000" pitchFamily="65" charset="-120"/>
                <a:ea typeface="標楷體" panose="03000509000000000000" pitchFamily="65" charset="-120"/>
              </a:rPr>
              <a:t>沒有幾天就賣完了</a:t>
            </a:r>
            <a:r>
              <a:rPr lang="zh-TW" altLang="zh-TW" sz="3500" dirty="0" smtClean="0">
                <a:latin typeface="標楷體" panose="03000509000000000000" pitchFamily="65" charset="-120"/>
                <a:ea typeface="標楷體" panose="03000509000000000000" pitchFamily="65" charset="-120"/>
              </a:rPr>
              <a:t>？</a:t>
            </a:r>
            <a:endParaRPr lang="en-US" altLang="zh-TW" sz="3500" dirty="0">
              <a:latin typeface="標楷體" panose="03000509000000000000" pitchFamily="65" charset="-120"/>
              <a:ea typeface="標楷體" panose="03000509000000000000" pitchFamily="65" charset="-120"/>
            </a:endParaRPr>
          </a:p>
        </p:txBody>
      </p:sp>
      <p:pic>
        <p:nvPicPr>
          <p:cNvPr id="4" name="圖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8950322">
            <a:off x="632795" y="1963479"/>
            <a:ext cx="468564" cy="201978"/>
          </a:xfrm>
          <a:prstGeom prst="rect">
            <a:avLst/>
          </a:prstGeom>
        </p:spPr>
      </p:pic>
    </p:spTree>
    <p:extLst>
      <p:ext uri="{BB962C8B-B14F-4D97-AF65-F5344CB8AC3E}">
        <p14:creationId xmlns:p14="http://schemas.microsoft.com/office/powerpoint/2010/main" val="10570641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Ⅲ. Intensifying a State with </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一</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M</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比一</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M   </a:t>
            </a:r>
            <a:b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b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more and more X</a:t>
            </a:r>
            <a:r>
              <a:rPr lang="en-US" altLang="zh-TW" sz="3200" b="1" i="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more X than the last…</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zh-TW" altLang="zh-TW" sz="3200" dirty="0" smtClean="0">
                <a:solidFill>
                  <a:schemeClr val="accent6">
                    <a:lumMod val="75000"/>
                  </a:schemeClr>
                </a:solidFill>
                <a:latin typeface="標楷體" panose="03000509000000000000" pitchFamily="65" charset="-120"/>
                <a:ea typeface="標楷體" panose="03000509000000000000" pitchFamily="65" charset="-12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張教授對翻譯有很多年經驗，這</a:t>
            </a:r>
            <a:r>
              <a:rPr lang="zh-TW" altLang="zh-TW" sz="3200" dirty="0" smtClean="0">
                <a:latin typeface="標楷體" panose="03000509000000000000" pitchFamily="65" charset="-120"/>
                <a:ea typeface="標楷體" panose="03000509000000000000" pitchFamily="65" charset="-120"/>
              </a:rPr>
              <a:t>幾年他翻</a:t>
            </a:r>
            <a:endParaRPr lang="en-US" altLang="zh-TW" sz="3200" dirty="0" smtClean="0">
              <a:latin typeface="標楷體" panose="03000509000000000000" pitchFamily="65" charset="-120"/>
              <a:ea typeface="標楷體" panose="03000509000000000000" pitchFamily="65" charset="-120"/>
            </a:endParaRPr>
          </a:p>
          <a:p>
            <a:pPr marL="0" indent="0">
              <a:buNone/>
            </a:pPr>
            <a:r>
              <a:rPr lang="en-US" altLang="zh-TW" sz="3200" dirty="0">
                <a:latin typeface="標楷體" panose="03000509000000000000" pitchFamily="65" charset="-120"/>
                <a:ea typeface="標楷體" panose="03000509000000000000" pitchFamily="65" charset="-120"/>
              </a:rPr>
              <a:t> </a:t>
            </a:r>
            <a:r>
              <a:rPr lang="en-US" altLang="zh-TW"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譯</a:t>
            </a:r>
            <a:r>
              <a:rPr lang="zh-TW" altLang="zh-TW" sz="3200" dirty="0">
                <a:latin typeface="標楷體" panose="03000509000000000000" pitchFamily="65" charset="-120"/>
                <a:ea typeface="標楷體" panose="03000509000000000000" pitchFamily="65" charset="-120"/>
              </a:rPr>
              <a:t>的那幾本書是不是一本比一本賣得好？</a:t>
            </a:r>
            <a:endParaRPr lang="en-US" altLang="zh-TW" sz="3200"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6738224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Autofit/>
          </a:bodyPr>
          <a:lstStyle/>
          <a:p>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Ⅲ. Intensifying a State with </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一</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M</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比一</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M   </a:t>
            </a:r>
            <a:b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br>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more and more X</a:t>
            </a:r>
            <a:r>
              <a:rPr lang="en-US" altLang="zh-TW" sz="3200" b="1" i="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more X than the last…</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en-US" altLang="zh-TW" sz="3200" b="1" dirty="0" smtClean="0">
                <a:latin typeface="Times New Roman" panose="02020603050405020304" pitchFamily="18" charset="0"/>
                <a:cs typeface="Times New Roman" panose="02020603050405020304" pitchFamily="18" charset="0"/>
              </a:rPr>
              <a:t>Usage:</a:t>
            </a:r>
          </a:p>
          <a:p>
            <a:pPr marL="0" lvl="0" indent="0">
              <a:buNone/>
            </a:pPr>
            <a:r>
              <a:rPr lang="en-US" altLang="zh-TW" sz="3200" dirty="0">
                <a:solidFill>
                  <a:schemeClr val="accent1">
                    <a:lumMod val="50000"/>
                  </a:schemeClr>
                </a:solidFill>
                <a:latin typeface="標楷體" panose="03000509000000000000" pitchFamily="65" charset="-120"/>
                <a:ea typeface="標楷體" panose="03000509000000000000" pitchFamily="65" charset="-12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安同的太極拳打得一天比一天好。</a:t>
            </a:r>
          </a:p>
          <a:p>
            <a:pPr marL="0" indent="0">
              <a:buNone/>
            </a:pPr>
            <a:r>
              <a:rPr lang="en-US" altLang="zh-TW" sz="3200" dirty="0">
                <a:latin typeface="標楷體" panose="03000509000000000000" pitchFamily="65" charset="-120"/>
                <a:ea typeface="標楷體" panose="03000509000000000000" pitchFamily="65" charset="-120"/>
              </a:rPr>
              <a:t> </a:t>
            </a:r>
            <a:r>
              <a:rPr lang="en-US" altLang="zh-TW"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安</a:t>
            </a:r>
            <a:r>
              <a:rPr lang="zh-TW" altLang="zh-TW" sz="3200" dirty="0">
                <a:latin typeface="標楷體" panose="03000509000000000000" pitchFamily="65" charset="-120"/>
                <a:ea typeface="標楷體" panose="03000509000000000000" pitchFamily="65" charset="-120"/>
              </a:rPr>
              <a:t>同的太極拳打得越來越好。</a:t>
            </a:r>
          </a:p>
          <a:p>
            <a:pPr marL="0" indent="0">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en-US" sz="3200" dirty="0" smtClean="0">
                <a:latin typeface="標楷體" panose="03000509000000000000" pitchFamily="65" charset="-120"/>
                <a:ea typeface="標楷體" panose="03000509000000000000" pitchFamily="65" charset="-120"/>
              </a:rPr>
              <a:t>學校附近的那家餐廳的生意一年比一年好。</a:t>
            </a:r>
          </a:p>
          <a:p>
            <a:pPr marL="0" indent="0">
              <a:buNone/>
            </a:pPr>
            <a:r>
              <a:rPr lang="en-US" altLang="zh-TW" sz="3200" dirty="0">
                <a:latin typeface="標楷體" panose="03000509000000000000" pitchFamily="65" charset="-120"/>
                <a:ea typeface="標楷體" panose="03000509000000000000" pitchFamily="65" charset="-120"/>
              </a:rPr>
              <a:t> </a:t>
            </a:r>
            <a:r>
              <a:rPr lang="en-US" altLang="zh-TW" sz="3200" dirty="0" smtClean="0">
                <a:latin typeface="標楷體" panose="03000509000000000000" pitchFamily="65" charset="-120"/>
                <a:ea typeface="標楷體" panose="03000509000000000000" pitchFamily="65" charset="-120"/>
              </a:rPr>
              <a:t> </a:t>
            </a:r>
            <a:r>
              <a:rPr lang="zh-TW" altLang="en-US" sz="3200" dirty="0" smtClean="0">
                <a:latin typeface="標楷體" panose="03000509000000000000" pitchFamily="65" charset="-120"/>
                <a:ea typeface="標楷體" panose="03000509000000000000" pitchFamily="65" charset="-120"/>
              </a:rPr>
              <a:t>學校附近的那家餐廳的生意越來越好。</a:t>
            </a:r>
          </a:p>
        </p:txBody>
      </p:sp>
    </p:spTree>
    <p:extLst>
      <p:ext uri="{BB962C8B-B14F-4D97-AF65-F5344CB8AC3E}">
        <p14:creationId xmlns:p14="http://schemas.microsoft.com/office/powerpoint/2010/main" val="9511912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Autofit/>
          </a:bodyPr>
          <a:lstStyle/>
          <a:p>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IV.	Inchoative Meaning with </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起來 </a:t>
            </a:r>
            <a:r>
              <a:rPr lang="en-US" altLang="zh-TW" sz="3200" b="1" dirty="0" err="1"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qǐlái</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en-US" altLang="zh-TW" sz="3200" b="1" dirty="0" smtClean="0">
                <a:latin typeface="Times New Roman" panose="02020603050405020304" pitchFamily="18" charset="0"/>
                <a:cs typeface="Times New Roman" panose="02020603050405020304" pitchFamily="18" charset="0"/>
              </a:rPr>
              <a:t>Function:</a:t>
            </a:r>
          </a:p>
          <a:p>
            <a:pPr marL="0" indent="0">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春節快到了，魚、肉都貴起來了</a:t>
            </a:r>
            <a:r>
              <a:rPr lang="zh-TW" altLang="zh-TW" sz="3200" dirty="0" smtClean="0">
                <a:latin typeface="標楷體" panose="03000509000000000000" pitchFamily="65" charset="-120"/>
                <a:ea typeface="標楷體" panose="03000509000000000000" pitchFamily="65" charset="-120"/>
              </a:rPr>
              <a:t>。</a:t>
            </a:r>
            <a:endParaRPr lang="en-US" altLang="zh-TW" sz="3200" dirty="0" smtClean="0">
              <a:latin typeface="標楷體" panose="03000509000000000000" pitchFamily="65" charset="-120"/>
              <a:ea typeface="標楷體" panose="03000509000000000000" pitchFamily="65" charset="-120"/>
            </a:endParaRPr>
          </a:p>
          <a:p>
            <a:pPr marL="0" indent="0">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一到夏天，旅行的人就多起來了。</a:t>
            </a:r>
            <a:endParaRPr lang="en-US" altLang="zh-TW" sz="3200" dirty="0">
              <a:latin typeface="標楷體" panose="03000509000000000000" pitchFamily="65" charset="-120"/>
              <a:ea typeface="標楷體" panose="03000509000000000000" pitchFamily="65" charset="-120"/>
              <a:sym typeface="Wingdings" panose="05000000000000000000" pitchFamily="2" charset="2"/>
            </a:endParaRPr>
          </a:p>
          <a:p>
            <a:pPr marL="0" indent="0">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因為垃圾分類的關係，環境乾淨起來了。</a:t>
            </a:r>
            <a:endParaRPr lang="zh-TW" altLang="en-US" sz="3200"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16903211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Autofit/>
          </a:bodyPr>
          <a:lstStyle/>
          <a:p>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IV.	Inchoative Meaning with </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起來 </a:t>
            </a:r>
            <a:r>
              <a:rPr lang="en-US" altLang="zh-TW" sz="3200" b="1" dirty="0" err="1"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qǐlái</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en-US" altLang="zh-TW" sz="3200" b="1" dirty="0" smtClean="0">
                <a:latin typeface="Times New Roman" panose="02020603050405020304" pitchFamily="18" charset="0"/>
                <a:cs typeface="Times New Roman" panose="02020603050405020304" pitchFamily="18" charset="0"/>
              </a:rPr>
              <a:t>Structures:</a:t>
            </a:r>
          </a:p>
          <a:p>
            <a:pPr marL="0" indent="0">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他們進了教室坐下來，就聊起來了</a:t>
            </a:r>
            <a:r>
              <a:rPr lang="zh-TW" altLang="zh-TW" sz="3200" dirty="0" smtClean="0">
                <a:latin typeface="標楷體" panose="03000509000000000000" pitchFamily="65" charset="-120"/>
                <a:ea typeface="標楷體" panose="03000509000000000000" pitchFamily="65" charset="-120"/>
              </a:rPr>
              <a:t>。</a:t>
            </a:r>
            <a:endParaRPr lang="en-US" altLang="zh-TW" sz="3200" dirty="0" smtClean="0">
              <a:latin typeface="標楷體" panose="03000509000000000000" pitchFamily="65" charset="-120"/>
              <a:ea typeface="標楷體" panose="03000509000000000000" pitchFamily="65" charset="-120"/>
            </a:endParaRPr>
          </a:p>
          <a:p>
            <a:pPr marL="0" indent="0">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他想到昨天喜宴上的事，就笑了起來。</a:t>
            </a:r>
            <a:endParaRPr lang="en-US" altLang="zh-TW" sz="3200" dirty="0">
              <a:latin typeface="標楷體" panose="03000509000000000000" pitchFamily="65" charset="-120"/>
              <a:ea typeface="標楷體" panose="03000509000000000000" pitchFamily="65" charset="-120"/>
              <a:sym typeface="Wingdings" panose="05000000000000000000" pitchFamily="2" charset="2"/>
            </a:endParaRPr>
          </a:p>
          <a:p>
            <a:pPr marL="0" indent="0">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他不等兄弟姐妹回來，自己就吃了起來。</a:t>
            </a:r>
            <a:endParaRPr lang="zh-TW" altLang="en-US" sz="3200"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42195728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IV.	Inchoative Meaning with </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起來 </a:t>
            </a:r>
            <a:r>
              <a:rPr lang="en-US" altLang="zh-TW" sz="3200" b="1" dirty="0" err="1"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qǐlái</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zh-TW" altLang="en-US" sz="3200" b="1" dirty="0" smtClean="0">
                <a:solidFill>
                  <a:schemeClr val="accent4">
                    <a:lumMod val="50000"/>
                  </a:schemeClr>
                </a:solidFill>
                <a:latin typeface="Comic Sans MS" panose="030F0702030302020204" pitchFamily="66" charset="0"/>
                <a:ea typeface="標楷體" panose="03000509000000000000" pitchFamily="65" charset="-120"/>
                <a:cs typeface="Segoe UI Semibold" panose="020B0702040204020203" pitchFamily="34" charset="0"/>
                <a:sym typeface="Wingdings" panose="05000000000000000000" pitchFamily="2" charset="2"/>
              </a:rPr>
              <a:t>　 </a:t>
            </a:r>
            <a:r>
              <a:rPr lang="en-US" altLang="zh-TW" sz="2800" b="1" dirty="0" smtClean="0">
                <a:solidFill>
                  <a:schemeClr val="accent4">
                    <a:lumMod val="50000"/>
                  </a:schemeClr>
                </a:solidFill>
                <a:latin typeface="Comic Sans MS" panose="030F0702030302020204" pitchFamily="66" charset="0"/>
                <a:ea typeface="標楷體" panose="03000509000000000000" pitchFamily="65" charset="-120"/>
                <a:cs typeface="Segoe UI Semibold" panose="020B0702040204020203" pitchFamily="34" charset="0"/>
                <a:sym typeface="Wingdings" panose="05000000000000000000" pitchFamily="2" charset="2"/>
              </a:rPr>
              <a:t>Negation:</a:t>
            </a:r>
          </a:p>
          <a:p>
            <a:pPr marL="0" indent="0">
              <a:buNone/>
            </a:pPr>
            <a:r>
              <a:rPr lang="en-US" altLang="zh-TW" sz="3200" b="1" dirty="0" smtClean="0">
                <a:solidFill>
                  <a:schemeClr val="accent6">
                    <a:lumMod val="75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他身體不好，雖然吃得很多，可是還是</a:t>
            </a:r>
            <a:r>
              <a:rPr lang="zh-TW" altLang="zh-TW" sz="3200" dirty="0" smtClean="0">
                <a:latin typeface="標楷體" panose="03000509000000000000" pitchFamily="65" charset="-120"/>
                <a:ea typeface="標楷體" panose="03000509000000000000" pitchFamily="65" charset="-120"/>
              </a:rPr>
              <a:t>胖</a:t>
            </a:r>
            <a:endParaRPr lang="en-US" altLang="zh-TW" sz="3200" dirty="0" smtClean="0">
              <a:latin typeface="標楷體" panose="03000509000000000000" pitchFamily="65" charset="-120"/>
              <a:ea typeface="標楷體" panose="03000509000000000000" pitchFamily="65" charset="-120"/>
            </a:endParaRPr>
          </a:p>
          <a:p>
            <a:pPr marL="0" indent="0">
              <a:buNone/>
            </a:pPr>
            <a:r>
              <a:rPr lang="en-US" altLang="zh-TW" sz="3200" dirty="0">
                <a:latin typeface="標楷體" panose="03000509000000000000" pitchFamily="65" charset="-120"/>
                <a:ea typeface="標楷體" panose="03000509000000000000" pitchFamily="65" charset="-120"/>
              </a:rPr>
              <a:t> </a:t>
            </a:r>
            <a:r>
              <a:rPr lang="en-US" altLang="zh-TW"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不</a:t>
            </a:r>
            <a:r>
              <a:rPr lang="zh-TW" altLang="zh-TW" sz="3200" dirty="0">
                <a:latin typeface="標楷體" panose="03000509000000000000" pitchFamily="65" charset="-120"/>
                <a:ea typeface="標楷體" panose="03000509000000000000" pitchFamily="65" charset="-120"/>
              </a:rPr>
              <a:t>起來</a:t>
            </a:r>
            <a:r>
              <a:rPr lang="zh-TW" altLang="zh-TW" sz="3200" dirty="0" smtClean="0">
                <a:latin typeface="標楷體" panose="03000509000000000000" pitchFamily="65" charset="-120"/>
                <a:ea typeface="標楷體" panose="03000509000000000000" pitchFamily="65" charset="-120"/>
              </a:rPr>
              <a:t>。</a:t>
            </a:r>
            <a:endParaRPr lang="en-US" altLang="zh-TW" sz="3200" dirty="0" smtClean="0">
              <a:latin typeface="標楷體" panose="03000509000000000000" pitchFamily="65" charset="-120"/>
              <a:ea typeface="標楷體" panose="03000509000000000000" pitchFamily="65" charset="-120"/>
            </a:endParaRPr>
          </a:p>
          <a:p>
            <a:pPr marL="0" indent="0">
              <a:buNone/>
            </a:pPr>
            <a:r>
              <a:rPr lang="en-US" altLang="zh-TW" sz="3200" b="1" dirty="0" smtClean="0">
                <a:solidFill>
                  <a:schemeClr val="accent6">
                    <a:lumMod val="75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我吃藥吃了很久，可是身體一直好不起來。</a:t>
            </a:r>
            <a:endParaRPr lang="en-US" altLang="zh-TW" sz="3200" dirty="0">
              <a:latin typeface="標楷體" panose="03000509000000000000" pitchFamily="65" charset="-120"/>
              <a:ea typeface="標楷體" panose="03000509000000000000" pitchFamily="65" charset="-120"/>
            </a:endParaRPr>
          </a:p>
          <a:p>
            <a:pPr marL="0" indent="0">
              <a:buNone/>
            </a:pPr>
            <a:r>
              <a:rPr lang="en-US" altLang="zh-TW" sz="3200" b="1" dirty="0" smtClean="0">
                <a:solidFill>
                  <a:schemeClr val="accent6">
                    <a:lumMod val="75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他們兩個人的想法不一樣，所以聊不起來。</a:t>
            </a:r>
            <a:endParaRPr lang="en-US" altLang="zh-TW" sz="3200" dirty="0">
              <a:latin typeface="標楷體" panose="03000509000000000000" pitchFamily="65" charset="-120"/>
              <a:ea typeface="標楷體" panose="03000509000000000000" pitchFamily="65" charset="-120"/>
            </a:endParaRPr>
          </a:p>
        </p:txBody>
      </p:sp>
      <p:pic>
        <p:nvPicPr>
          <p:cNvPr id="4" name="圖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8950322">
            <a:off x="632795" y="1963479"/>
            <a:ext cx="468564" cy="201978"/>
          </a:xfrm>
          <a:prstGeom prst="rect">
            <a:avLst/>
          </a:prstGeom>
        </p:spPr>
      </p:pic>
    </p:spTree>
    <p:extLst>
      <p:ext uri="{BB962C8B-B14F-4D97-AF65-F5344CB8AC3E}">
        <p14:creationId xmlns:p14="http://schemas.microsoft.com/office/powerpoint/2010/main" val="20636049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I. Post-verbal Preposition </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到 </a:t>
            </a:r>
            <a:r>
              <a:rPr lang="en-US" altLang="zh-TW" sz="3200" b="1" dirty="0" err="1"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dào</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b="1" i="1" dirty="0" err="1"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upto</a:t>
            </a:r>
            <a:r>
              <a:rPr lang="en-US" altLang="zh-TW" sz="3200" b="1" i="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till</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en-US" altLang="zh-TW" sz="3200" b="1" dirty="0" smtClean="0">
                <a:latin typeface="Times New Roman" panose="02020603050405020304" pitchFamily="18" charset="0"/>
                <a:cs typeface="Times New Roman" panose="02020603050405020304" pitchFamily="18" charset="0"/>
              </a:rPr>
              <a:t>Function:</a:t>
            </a:r>
          </a:p>
          <a:p>
            <a:pPr marL="0" indent="0">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中國人過年要一直過到一月十五號。</a:t>
            </a:r>
            <a:endPar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endParaRPr>
          </a:p>
          <a:p>
            <a:pPr marL="0" indent="0">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我們吃年夜飯，吃到晚上快十二點。</a:t>
            </a:r>
            <a:endParaRPr lang="en-US" altLang="zh-TW" sz="3200" dirty="0">
              <a:latin typeface="標楷體" panose="03000509000000000000" pitchFamily="65" charset="-120"/>
              <a:ea typeface="標楷體" panose="03000509000000000000" pitchFamily="65" charset="-120"/>
              <a:sym typeface="Wingdings" panose="05000000000000000000" pitchFamily="2" charset="2"/>
            </a:endParaRPr>
          </a:p>
          <a:p>
            <a:pPr marL="0" indent="0">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這學期的課上到下星期五。</a:t>
            </a:r>
            <a:endParaRPr lang="en-US" altLang="zh-TW" sz="3200" dirty="0">
              <a:latin typeface="標楷體" panose="03000509000000000000" pitchFamily="65" charset="-120"/>
              <a:ea typeface="標楷體" panose="03000509000000000000" pitchFamily="65" charset="-120"/>
            </a:endParaRPr>
          </a:p>
          <a:p>
            <a:pPr marL="0" indent="0">
              <a:buNone/>
            </a:pPr>
            <a:endParaRPr lang="zh-TW" alt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444127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IV.	</a:t>
            </a:r>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Inchoative Meaning </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with </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起來 </a:t>
            </a:r>
            <a:r>
              <a:rPr lang="en-US" altLang="zh-TW" sz="3200" b="1" dirty="0" err="1"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qǐlái</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zh-TW" altLang="en-US" sz="3200" b="1" dirty="0" smtClean="0">
                <a:solidFill>
                  <a:schemeClr val="accent4">
                    <a:lumMod val="50000"/>
                  </a:schemeClr>
                </a:solidFill>
                <a:latin typeface="Comic Sans MS" panose="030F0702030302020204" pitchFamily="66" charset="0"/>
                <a:ea typeface="標楷體" panose="03000509000000000000" pitchFamily="65" charset="-120"/>
                <a:cs typeface="Segoe UI Semibold" panose="020B0702040204020203" pitchFamily="34" charset="0"/>
                <a:sym typeface="Wingdings" panose="05000000000000000000" pitchFamily="2" charset="2"/>
              </a:rPr>
              <a:t>　 </a:t>
            </a:r>
            <a:r>
              <a:rPr lang="en-US" altLang="zh-TW" sz="2800" b="1" dirty="0" smtClean="0">
                <a:solidFill>
                  <a:schemeClr val="accent4">
                    <a:lumMod val="50000"/>
                  </a:schemeClr>
                </a:solidFill>
                <a:latin typeface="Comic Sans MS" panose="030F0702030302020204" pitchFamily="66" charset="0"/>
                <a:ea typeface="標楷體" panose="03000509000000000000" pitchFamily="65" charset="-120"/>
                <a:cs typeface="Segoe UI Semibold" panose="020B0702040204020203" pitchFamily="34" charset="0"/>
                <a:sym typeface="Wingdings" panose="05000000000000000000" pitchFamily="2" charset="2"/>
              </a:rPr>
              <a:t>Questions:</a:t>
            </a:r>
          </a:p>
          <a:p>
            <a:pPr marL="0" indent="0">
              <a:buNone/>
            </a:pPr>
            <a:r>
              <a:rPr lang="en-US" altLang="zh-TW" sz="3200" b="1" dirty="0" smtClean="0">
                <a:solidFill>
                  <a:schemeClr val="accent6">
                    <a:lumMod val="75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cs typeface="Times New Roman" panose="02020603050405020304" pitchFamily="18" charset="0"/>
              </a:rPr>
              <a:t>買了糖給弟弟，他是不是就高興起來了</a:t>
            </a:r>
            <a:r>
              <a:rPr lang="zh-TW" altLang="zh-TW" sz="3200" dirty="0" smtClean="0">
                <a:latin typeface="標楷體" panose="03000509000000000000" pitchFamily="65" charset="-120"/>
                <a:ea typeface="標楷體" panose="03000509000000000000" pitchFamily="65" charset="-120"/>
                <a:cs typeface="Times New Roman" panose="02020603050405020304" pitchFamily="18" charset="0"/>
              </a:rPr>
              <a:t>？</a:t>
            </a:r>
            <a:endParaRPr lang="en-US" altLang="zh-TW" sz="3200" dirty="0" smtClean="0">
              <a:latin typeface="標楷體" panose="03000509000000000000" pitchFamily="65" charset="-120"/>
              <a:ea typeface="標楷體" panose="03000509000000000000" pitchFamily="65" charset="-120"/>
              <a:cs typeface="Times New Roman" panose="02020603050405020304" pitchFamily="18" charset="0"/>
            </a:endParaRPr>
          </a:p>
          <a:p>
            <a:pPr marL="0" indent="0">
              <a:buNone/>
            </a:pPr>
            <a:r>
              <a:rPr lang="en-US" altLang="zh-TW" sz="3200" b="1" dirty="0" smtClean="0">
                <a:solidFill>
                  <a:schemeClr val="accent6">
                    <a:lumMod val="75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cs typeface="Times New Roman" panose="02020603050405020304" pitchFamily="18" charset="0"/>
              </a:rPr>
              <a:t>他們是不是一見面就聊起來了？</a:t>
            </a:r>
            <a:endParaRPr lang="en-US" altLang="zh-TW" sz="3200" dirty="0">
              <a:latin typeface="標楷體" panose="03000509000000000000" pitchFamily="65" charset="-120"/>
              <a:ea typeface="標楷體" panose="03000509000000000000" pitchFamily="65" charset="-120"/>
              <a:cs typeface="Times New Roman" panose="02020603050405020304" pitchFamily="18" charset="0"/>
            </a:endParaRPr>
          </a:p>
          <a:p>
            <a:pPr marL="0" indent="0">
              <a:buNone/>
            </a:pPr>
            <a:r>
              <a:rPr lang="en-US" altLang="zh-TW" sz="3200" b="1" dirty="0" smtClean="0">
                <a:solidFill>
                  <a:schemeClr val="accent6">
                    <a:lumMod val="75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cs typeface="Times New Roman" panose="02020603050405020304" pitchFamily="18" charset="0"/>
              </a:rPr>
              <a:t>你看，來旅行的人是不是多起來了？</a:t>
            </a:r>
            <a:endParaRPr lang="en-US" altLang="zh-TW" sz="3200" dirty="0">
              <a:latin typeface="標楷體" panose="03000509000000000000" pitchFamily="65" charset="-120"/>
              <a:ea typeface="標楷體" panose="03000509000000000000" pitchFamily="65" charset="-120"/>
              <a:cs typeface="Times New Roman" panose="02020603050405020304" pitchFamily="18" charset="0"/>
            </a:endParaRPr>
          </a:p>
        </p:txBody>
      </p:sp>
      <p:pic>
        <p:nvPicPr>
          <p:cNvPr id="4" name="圖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8950322">
            <a:off x="632795" y="1963479"/>
            <a:ext cx="468564" cy="201978"/>
          </a:xfrm>
          <a:prstGeom prst="rect">
            <a:avLst/>
          </a:prstGeom>
        </p:spPr>
      </p:pic>
    </p:spTree>
    <p:extLst>
      <p:ext uri="{BB962C8B-B14F-4D97-AF65-F5344CB8AC3E}">
        <p14:creationId xmlns:p14="http://schemas.microsoft.com/office/powerpoint/2010/main" val="31244353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V.</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Four-Character Phrases</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四</a:t>
            </a:r>
            <a:r>
              <a:rPr lang="zh-TW" altLang="en-US"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字</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格 </a:t>
            </a:r>
            <a:r>
              <a:rPr lang="en-US" altLang="zh-TW" sz="3200" b="1" dirty="0" err="1"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sìzìgé</a:t>
            </a:r>
            <a:endParaRPr lang="zh-TW" altLang="en-US"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Autofit/>
          </a:bodyPr>
          <a:lstStyle/>
          <a:p>
            <a:pPr marL="0" indent="0">
              <a:buNone/>
            </a:pPr>
            <a:r>
              <a:rPr lang="en-US" altLang="zh-TW" sz="3200" b="1" dirty="0">
                <a:latin typeface="Times New Roman" panose="02020603050405020304" pitchFamily="18" charset="0"/>
                <a:cs typeface="Times New Roman" panose="02020603050405020304" pitchFamily="18" charset="0"/>
              </a:rPr>
              <a:t>Function</a:t>
            </a:r>
            <a:r>
              <a:rPr lang="en-US" altLang="zh-TW" sz="3200" b="1" dirty="0" smtClean="0">
                <a:latin typeface="Times New Roman" panose="02020603050405020304" pitchFamily="18" charset="0"/>
                <a:cs typeface="Times New Roman" panose="02020603050405020304" pitchFamily="18" charset="0"/>
              </a:rPr>
              <a:t>:</a:t>
            </a:r>
          </a:p>
          <a:p>
            <a:pPr marL="514350" indent="-514350">
              <a:buFont typeface="+mj-lt"/>
              <a:buAutoNum type="arabicPeriod"/>
            </a:pP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In </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大</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A </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大 </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B”, A and B are two mono-syllabic units of similar meaning. The pattern usually serves as the predicate in a sentence, to indicate ‘very A &amp; B’, ‘greatly A &amp; B’, or ‘having </a:t>
            </a:r>
            <a:r>
              <a:rPr lang="en-US" altLang="zh-TW" sz="2400" dirty="0">
                <a:latin typeface="Times New Roman" panose="02020603050405020304" pitchFamily="18" charset="0"/>
                <a:cs typeface="Times New Roman" panose="02020603050405020304" pitchFamily="18" charset="0"/>
              </a:rPr>
              <a:t>lots of A &amp; B’. </a:t>
            </a:r>
            <a:endParaRPr lang="en-US" altLang="zh-TW" sz="2400" dirty="0" smtClean="0">
              <a:latin typeface="Times New Roman" panose="02020603050405020304" pitchFamily="18" charset="0"/>
              <a:cs typeface="Times New Roman" panose="02020603050405020304" pitchFamily="18" charset="0"/>
            </a:endParaRPr>
          </a:p>
          <a:p>
            <a:pPr marL="0" indent="0">
              <a:buNone/>
            </a:pPr>
            <a:r>
              <a:rPr lang="en-US" altLang="zh-TW" sz="3200" dirty="0" smtClean="0">
                <a:solidFill>
                  <a:schemeClr val="accent1">
                    <a:lumMod val="50000"/>
                  </a:schemeClr>
                </a:solidFill>
                <a:latin typeface="Times New Roman" panose="02020603050405020304" pitchFamily="18" charset="0"/>
                <a:cs typeface="Times New Roman" panose="02020603050405020304" pitchFamily="18" charset="0"/>
              </a:rPr>
              <a:t>(</a:t>
            </a:r>
            <a:r>
              <a:rPr lang="en-US" altLang="zh-TW" sz="3200" dirty="0" smtClean="0">
                <a:solidFill>
                  <a:schemeClr val="accent1">
                    <a:lumMod val="50000"/>
                  </a:schemeClr>
                </a:solidFill>
                <a:latin typeface="Times New Roman" panose="02020603050405020304" pitchFamily="18" charset="0"/>
                <a:cs typeface="Times New Roman" panose="02020603050405020304" pitchFamily="18" charset="0"/>
              </a:rPr>
              <a:t>1)</a:t>
            </a:r>
            <a:r>
              <a:rPr lang="zh-TW" altLang="zh-TW" sz="3200" dirty="0">
                <a:latin typeface="Times New Roman" panose="02020603050405020304" pitchFamily="18" charset="0"/>
                <a:ea typeface="標楷體" panose="03000509000000000000" pitchFamily="65" charset="-120"/>
                <a:cs typeface="Times New Roman" panose="02020603050405020304" pitchFamily="18" charset="0"/>
              </a:rPr>
              <a:t>吃橘子是希望新的一年大吉大利</a:t>
            </a:r>
            <a:r>
              <a:rPr lang="zh-TW" altLang="zh-TW" sz="3200" dirty="0" smtClean="0">
                <a:latin typeface="Times New Roman" panose="02020603050405020304" pitchFamily="18" charset="0"/>
                <a:ea typeface="標楷體" panose="03000509000000000000" pitchFamily="65" charset="-120"/>
                <a:cs typeface="Times New Roman" panose="02020603050405020304" pitchFamily="18" charset="0"/>
              </a:rPr>
              <a:t>。</a:t>
            </a: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(very)</a:t>
            </a:r>
            <a:endParaRPr lang="en-US" altLang="zh-TW" sz="3200" dirty="0" smtClean="0">
              <a:solidFill>
                <a:schemeClr val="accent1">
                  <a:lumMod val="50000"/>
                </a:schemeClr>
              </a:solidFill>
              <a:latin typeface="Times New Roman" panose="02020603050405020304" pitchFamily="18" charset="0"/>
              <a:ea typeface="標楷體" panose="03000509000000000000" pitchFamily="65" charset="-120"/>
              <a:cs typeface="Times New Roman" panose="02020603050405020304" pitchFamily="18" charset="0"/>
            </a:endParaRPr>
          </a:p>
          <a:p>
            <a:pPr marL="0" indent="0">
              <a:buNone/>
            </a:pPr>
            <a:r>
              <a:rPr lang="en-US" altLang="zh-TW" sz="3200" dirty="0" smtClean="0">
                <a:solidFill>
                  <a:schemeClr val="accent1">
                    <a:lumMod val="50000"/>
                  </a:schemeClr>
                </a:solidFill>
                <a:latin typeface="Times New Roman" panose="02020603050405020304" pitchFamily="18" charset="0"/>
                <a:cs typeface="Times New Roman" panose="02020603050405020304" pitchFamily="18" charset="0"/>
              </a:rPr>
              <a:t>(2)</a:t>
            </a:r>
            <a:r>
              <a:rPr lang="zh-TW" altLang="zh-TW" sz="3200" dirty="0">
                <a:latin typeface="Times New Roman" panose="02020603050405020304" pitchFamily="18" charset="0"/>
                <a:ea typeface="標楷體" panose="03000509000000000000" pitchFamily="65" charset="-120"/>
                <a:cs typeface="Times New Roman" panose="02020603050405020304" pitchFamily="18" charset="0"/>
              </a:rPr>
              <a:t>過年的時候，家家大魚大肉，慶祝新年。 </a:t>
            </a:r>
            <a:endPar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0" indent="0">
              <a:buNone/>
            </a:pPr>
            <a:r>
              <a:rPr lang="zh-TW" altLang="en-US" sz="3200" dirty="0" smtClean="0">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(abundance)</a:t>
            </a:r>
          </a:p>
          <a:p>
            <a:pPr marL="0" indent="0">
              <a:lnSpc>
                <a:spcPct val="100000"/>
              </a:lnSpc>
              <a:buNone/>
            </a:pPr>
            <a:r>
              <a:rPr lang="en-US" altLang="zh-TW" sz="3200" dirty="0" smtClean="0">
                <a:solidFill>
                  <a:schemeClr val="accent1">
                    <a:lumMod val="50000"/>
                  </a:schemeClr>
                </a:solidFill>
                <a:latin typeface="Times New Roman" panose="02020603050405020304" pitchFamily="18" charset="0"/>
                <a:cs typeface="Times New Roman" panose="02020603050405020304" pitchFamily="18" charset="0"/>
              </a:rPr>
              <a:t>(3)</a:t>
            </a:r>
            <a:r>
              <a:rPr lang="zh-TW" altLang="zh-TW" sz="3200" dirty="0">
                <a:latin typeface="Times New Roman" panose="02020603050405020304" pitchFamily="18" charset="0"/>
                <a:ea typeface="標楷體" panose="03000509000000000000" pitchFamily="65" charset="-120"/>
                <a:cs typeface="Times New Roman" panose="02020603050405020304" pitchFamily="18" charset="0"/>
              </a:rPr>
              <a:t>睡覺以前大吃大喝相當不健康</a:t>
            </a:r>
            <a:r>
              <a:rPr lang="zh-TW" altLang="zh-TW" sz="3200" dirty="0" smtClean="0">
                <a:latin typeface="Times New Roman" panose="02020603050405020304" pitchFamily="18" charset="0"/>
                <a:ea typeface="標楷體" panose="03000509000000000000" pitchFamily="65" charset="-120"/>
                <a:cs typeface="Times New Roman" panose="02020603050405020304" pitchFamily="18" charset="0"/>
              </a:rPr>
              <a:t>。</a:t>
            </a:r>
            <a:endPar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0" indent="0">
              <a:lnSpc>
                <a:spcPct val="100000"/>
              </a:lnSpc>
              <a:buNone/>
            </a:pPr>
            <a:r>
              <a:rPr lang="zh-TW" altLang="en-US" sz="3200" dirty="0">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a:t>
            </a: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in abundance</a:t>
            </a: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a:t>
            </a:r>
            <a:endParaRPr lang="en-US" altLang="zh-TW" sz="3200" dirty="0">
              <a:latin typeface="Times New Roman" panose="02020603050405020304" pitchFamily="18" charset="0"/>
              <a:ea typeface="標楷體" panose="03000509000000000000" pitchFamily="65" charset="-120"/>
              <a:cs typeface="Times New Roman" panose="02020603050405020304" pitchFamily="18" charset="0"/>
            </a:endParaRPr>
          </a:p>
        </p:txBody>
      </p:sp>
    </p:spTree>
    <p:extLst>
      <p:ext uri="{BB962C8B-B14F-4D97-AF65-F5344CB8AC3E}">
        <p14:creationId xmlns:p14="http://schemas.microsoft.com/office/powerpoint/2010/main" val="26168441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V.</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Four-Character Phrases</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四</a:t>
            </a:r>
            <a:r>
              <a:rPr lang="zh-TW" altLang="en-US"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字</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格 </a:t>
            </a:r>
            <a:r>
              <a:rPr lang="en-US" altLang="zh-TW" sz="3200" b="1" dirty="0" err="1"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sìzìgé</a:t>
            </a:r>
            <a:endParaRPr lang="zh-TW" altLang="en-US"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Autofit/>
          </a:bodyPr>
          <a:lstStyle/>
          <a:p>
            <a:pPr marL="0" indent="0">
              <a:lnSpc>
                <a:spcPct val="100000"/>
              </a:lnSpc>
              <a:buNone/>
            </a:pPr>
            <a:r>
              <a:rPr lang="en-US" altLang="zh-TW" sz="3200" dirty="0" smtClean="0">
                <a:solidFill>
                  <a:schemeClr val="accent1">
                    <a:lumMod val="50000"/>
                  </a:schemeClr>
                </a:solidFill>
                <a:latin typeface="Times New Roman" panose="02020603050405020304" pitchFamily="18" charset="0"/>
                <a:cs typeface="Times New Roman" panose="02020603050405020304" pitchFamily="18" charset="0"/>
              </a:rPr>
              <a:t>(4)</a:t>
            </a:r>
            <a:r>
              <a:rPr lang="zh-TW" altLang="zh-TW" sz="3200" dirty="0">
                <a:latin typeface="Times New Roman" panose="02020603050405020304" pitchFamily="18" charset="0"/>
                <a:ea typeface="標楷體" panose="03000509000000000000" pitchFamily="65" charset="-120"/>
                <a:cs typeface="Times New Roman" panose="02020603050405020304" pitchFamily="18" charset="0"/>
              </a:rPr>
              <a:t>張先生、張太太常因為小孩的事，大</a:t>
            </a:r>
            <a:r>
              <a:rPr lang="zh-TW" altLang="zh-TW" sz="3200" dirty="0" smtClean="0">
                <a:latin typeface="Times New Roman" panose="02020603050405020304" pitchFamily="18" charset="0"/>
                <a:ea typeface="標楷體" panose="03000509000000000000" pitchFamily="65" charset="-120"/>
                <a:cs typeface="Times New Roman" panose="02020603050405020304" pitchFamily="18" charset="0"/>
              </a:rPr>
              <a:t>吵</a:t>
            </a:r>
            <a:endPar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0" indent="0">
              <a:lnSpc>
                <a:spcPct val="100000"/>
              </a:lnSpc>
              <a:buNone/>
            </a:pPr>
            <a:r>
              <a:rPr lang="zh-TW" altLang="en-US" sz="3200" dirty="0">
                <a:latin typeface="Times New Roman" panose="02020603050405020304" pitchFamily="18" charset="0"/>
                <a:ea typeface="標楷體" panose="03000509000000000000" pitchFamily="65" charset="-120"/>
                <a:cs typeface="Times New Roman" panose="02020603050405020304" pitchFamily="18" charset="0"/>
              </a:rPr>
              <a:t> </a:t>
            </a:r>
            <a:r>
              <a:rPr lang="zh-TW" altLang="en-US" sz="3200" dirty="0" smtClean="0">
                <a:latin typeface="Times New Roman" panose="02020603050405020304" pitchFamily="18" charset="0"/>
                <a:ea typeface="標楷體" panose="03000509000000000000" pitchFamily="65" charset="-120"/>
                <a:cs typeface="Times New Roman" panose="02020603050405020304" pitchFamily="18" charset="0"/>
              </a:rPr>
              <a:t>   </a:t>
            </a:r>
            <a:r>
              <a:rPr lang="zh-TW" altLang="zh-TW" sz="3200" dirty="0" smtClean="0">
                <a:latin typeface="Times New Roman" panose="02020603050405020304" pitchFamily="18" charset="0"/>
                <a:ea typeface="標楷體" panose="03000509000000000000" pitchFamily="65" charset="-120"/>
                <a:cs typeface="Times New Roman" panose="02020603050405020304" pitchFamily="18" charset="0"/>
              </a:rPr>
              <a:t>大</a:t>
            </a:r>
            <a:r>
              <a:rPr lang="zh-TW" altLang="zh-TW" sz="3200" dirty="0">
                <a:latin typeface="Times New Roman" panose="02020603050405020304" pitchFamily="18" charset="0"/>
                <a:ea typeface="標楷體" panose="03000509000000000000" pitchFamily="65" charset="-120"/>
                <a:cs typeface="Times New Roman" panose="02020603050405020304" pitchFamily="18" charset="0"/>
              </a:rPr>
              <a:t>鬧</a:t>
            </a:r>
            <a:r>
              <a:rPr lang="zh-TW" altLang="zh-TW" sz="3200" dirty="0" smtClean="0">
                <a:latin typeface="Times New Roman" panose="02020603050405020304" pitchFamily="18" charset="0"/>
                <a:ea typeface="標楷體" panose="03000509000000000000" pitchFamily="65" charset="-120"/>
                <a:cs typeface="Times New Roman" panose="02020603050405020304" pitchFamily="18" charset="0"/>
              </a:rPr>
              <a:t>。</a:t>
            </a: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(great noises</a:t>
            </a: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a:t>
            </a:r>
          </a:p>
        </p:txBody>
      </p:sp>
    </p:spTree>
    <p:extLst>
      <p:ext uri="{BB962C8B-B14F-4D97-AF65-F5344CB8AC3E}">
        <p14:creationId xmlns:p14="http://schemas.microsoft.com/office/powerpoint/2010/main" val="36721303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V.</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Four-Character Phrases</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四</a:t>
            </a:r>
            <a:r>
              <a:rPr lang="zh-TW" altLang="en-US"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字</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格 </a:t>
            </a:r>
            <a:r>
              <a:rPr lang="en-US" altLang="zh-TW" sz="3200" b="1" dirty="0" err="1"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sìzìgé</a:t>
            </a:r>
            <a:endParaRPr lang="zh-TW" altLang="en-US"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Autofit/>
          </a:bodyPr>
          <a:lstStyle/>
          <a:p>
            <a:pPr marL="514350" indent="-514350">
              <a:lnSpc>
                <a:spcPct val="100000"/>
              </a:lnSpc>
              <a:buFont typeface="+mj-lt"/>
              <a:buAutoNum type="arabicPeriod" startAt="2"/>
            </a:pPr>
            <a:r>
              <a:rPr lang="en-US" altLang="zh-TW" sz="2800" dirty="0" smtClean="0">
                <a:latin typeface="Times New Roman" panose="02020603050405020304" pitchFamily="18" charset="0"/>
                <a:ea typeface="標楷體" panose="03000509000000000000" pitchFamily="65" charset="-120"/>
                <a:cs typeface="Times New Roman" panose="02020603050405020304" pitchFamily="18" charset="0"/>
              </a:rPr>
              <a:t>The </a:t>
            </a:r>
            <a:r>
              <a:rPr lang="en-US" altLang="zh-TW" sz="2800" dirty="0">
                <a:latin typeface="Times New Roman" panose="02020603050405020304" pitchFamily="18" charset="0"/>
                <a:ea typeface="標楷體" panose="03000509000000000000" pitchFamily="65" charset="-120"/>
                <a:cs typeface="Times New Roman" panose="02020603050405020304" pitchFamily="18" charset="0"/>
              </a:rPr>
              <a:t>pattern, </a:t>
            </a:r>
            <a:r>
              <a:rPr lang="en-US" altLang="zh-TW" sz="2800" dirty="0" smtClean="0">
                <a:latin typeface="Times New Roman" panose="02020603050405020304" pitchFamily="18" charset="0"/>
                <a:ea typeface="標楷體" panose="03000509000000000000" pitchFamily="65" charset="-120"/>
                <a:cs typeface="Times New Roman" panose="02020603050405020304" pitchFamily="18" charset="0"/>
              </a:rPr>
              <a:t>“</a:t>
            </a:r>
            <a:r>
              <a:rPr lang="zh-TW" altLang="en-US" sz="2800" dirty="0" smtClean="0">
                <a:latin typeface="Times New Roman" panose="02020603050405020304" pitchFamily="18" charset="0"/>
                <a:ea typeface="標楷體" panose="03000509000000000000" pitchFamily="65" charset="-120"/>
                <a:cs typeface="Times New Roman" panose="02020603050405020304" pitchFamily="18" charset="0"/>
              </a:rPr>
              <a:t>有</a:t>
            </a:r>
            <a:r>
              <a:rPr lang="en-US" altLang="zh-TW" sz="2800" dirty="0">
                <a:latin typeface="Times New Roman" panose="02020603050405020304" pitchFamily="18" charset="0"/>
                <a:ea typeface="標楷體" panose="03000509000000000000" pitchFamily="65" charset="-120"/>
                <a:cs typeface="Times New Roman" panose="02020603050405020304" pitchFamily="18" charset="0"/>
              </a:rPr>
              <a:t>A </a:t>
            </a:r>
            <a:r>
              <a:rPr lang="zh-TW" altLang="en-US" sz="2800" dirty="0">
                <a:latin typeface="Times New Roman" panose="02020603050405020304" pitchFamily="18" charset="0"/>
                <a:ea typeface="標楷體" panose="03000509000000000000" pitchFamily="65" charset="-120"/>
                <a:cs typeface="Times New Roman" panose="02020603050405020304" pitchFamily="18" charset="0"/>
              </a:rPr>
              <a:t>有 </a:t>
            </a:r>
            <a:r>
              <a:rPr lang="en-US" altLang="zh-TW" sz="2800" dirty="0">
                <a:latin typeface="Times New Roman" panose="02020603050405020304" pitchFamily="18" charset="0"/>
                <a:ea typeface="標楷體" panose="03000509000000000000" pitchFamily="65" charset="-120"/>
                <a:cs typeface="Times New Roman" panose="02020603050405020304" pitchFamily="18" charset="0"/>
              </a:rPr>
              <a:t>B”, usually serves as the predicate in a sentence.  A and B are two mono-syllabic units whose meanings can be opposite.  They can be state verbs, nouns, or action verbs.  The pattern may indicate ‘some A, some B’ as in (1) and (2).  The pattern may indicate ‘have A and B’, as in (3) and (4).  The pattern may indicate ‘experience A and B’, as in (5) and (6). </a:t>
            </a:r>
            <a:endParaRPr lang="en-US" altLang="zh-TW" sz="2800" dirty="0">
              <a:latin typeface="Times New Roman" panose="02020603050405020304" pitchFamily="18" charset="0"/>
              <a:ea typeface="標楷體" panose="03000509000000000000" pitchFamily="65" charset="-120"/>
              <a:cs typeface="Times New Roman" panose="02020603050405020304" pitchFamily="18" charset="0"/>
            </a:endParaRPr>
          </a:p>
        </p:txBody>
      </p:sp>
    </p:spTree>
    <p:extLst>
      <p:ext uri="{BB962C8B-B14F-4D97-AF65-F5344CB8AC3E}">
        <p14:creationId xmlns:p14="http://schemas.microsoft.com/office/powerpoint/2010/main" val="23398101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V.</a:t>
            </a:r>
            <a:r>
              <a:rPr lang="zh-TW" altLang="en-US"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Four-Character Phrases</a:t>
            </a:r>
            <a:r>
              <a:rPr lang="zh-TW" altLang="en-US"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四字格 </a:t>
            </a:r>
            <a:r>
              <a:rPr lang="en-US" altLang="zh-TW" sz="3200" b="1" dirty="0" err="1">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sìzìgé</a:t>
            </a:r>
            <a:endParaRPr lang="zh-TW" altLang="en-US" sz="3200" dirty="0"/>
          </a:p>
        </p:txBody>
      </p:sp>
      <p:sp>
        <p:nvSpPr>
          <p:cNvPr id="3" name="內容版面配置區 2"/>
          <p:cNvSpPr>
            <a:spLocks noGrp="1"/>
          </p:cNvSpPr>
          <p:nvPr>
            <p:ph idx="1"/>
          </p:nvPr>
        </p:nvSpPr>
        <p:spPr/>
        <p:txBody>
          <a:bodyPr>
            <a:normAutofit/>
          </a:bodyPr>
          <a:lstStyle/>
          <a:p>
            <a:pPr marL="0" indent="0">
              <a:lnSpc>
                <a:spcPct val="100000"/>
              </a:lnSpc>
              <a:buNone/>
            </a:pPr>
            <a:r>
              <a:rPr lang="en-US" altLang="zh-TW" sz="3200" dirty="0">
                <a:solidFill>
                  <a:schemeClr val="accent1">
                    <a:lumMod val="50000"/>
                  </a:schemeClr>
                </a:solidFill>
                <a:latin typeface="Times New Roman" panose="02020603050405020304" pitchFamily="18" charset="0"/>
                <a:cs typeface="Times New Roman" panose="02020603050405020304" pitchFamily="18" charset="0"/>
              </a:rPr>
              <a:t>(1)</a:t>
            </a:r>
            <a:r>
              <a:rPr lang="zh-TW" altLang="zh-TW" sz="3200" dirty="0">
                <a:latin typeface="Times New Roman" panose="02020603050405020304" pitchFamily="18" charset="0"/>
                <a:ea typeface="標楷體" panose="03000509000000000000" pitchFamily="65" charset="-120"/>
                <a:cs typeface="Times New Roman" panose="02020603050405020304" pitchFamily="18" charset="0"/>
              </a:rPr>
              <a:t>那家店的水果有好有壞，得慢慢地選。</a:t>
            </a:r>
            <a:endParaRPr lang="en-US" altLang="zh-TW" sz="3200" dirty="0">
              <a:latin typeface="Times New Roman" panose="02020603050405020304" pitchFamily="18" charset="0"/>
              <a:ea typeface="標楷體" panose="03000509000000000000" pitchFamily="65" charset="-120"/>
              <a:cs typeface="Times New Roman" panose="02020603050405020304" pitchFamily="18" charset="0"/>
            </a:endParaRPr>
          </a:p>
          <a:p>
            <a:pPr marL="0" indent="0">
              <a:buNone/>
            </a:pPr>
            <a:r>
              <a:rPr lang="en-US" altLang="zh-TW" sz="3200" dirty="0">
                <a:solidFill>
                  <a:schemeClr val="accent1">
                    <a:lumMod val="50000"/>
                  </a:schemeClr>
                </a:solidFill>
                <a:latin typeface="Times New Roman" panose="02020603050405020304" pitchFamily="18" charset="0"/>
                <a:cs typeface="Times New Roman" panose="02020603050405020304" pitchFamily="18" charset="0"/>
              </a:rPr>
              <a:t>(2)</a:t>
            </a:r>
            <a:r>
              <a:rPr lang="zh-TW" altLang="zh-TW" sz="3200" dirty="0">
                <a:latin typeface="Times New Roman" panose="02020603050405020304" pitchFamily="18" charset="0"/>
                <a:ea typeface="標楷體" panose="03000509000000000000" pitchFamily="65" charset="-120"/>
                <a:cs typeface="Times New Roman" panose="02020603050405020304" pitchFamily="18" charset="0"/>
              </a:rPr>
              <a:t>這些小吃有甜有鹹，你想吃什麼就買什</a:t>
            </a:r>
            <a:endParaRPr lang="en-US" altLang="zh-TW" sz="3200" dirty="0">
              <a:latin typeface="Times New Roman" panose="02020603050405020304" pitchFamily="18" charset="0"/>
              <a:ea typeface="標楷體" panose="03000509000000000000" pitchFamily="65" charset="-120"/>
              <a:cs typeface="Times New Roman" panose="02020603050405020304" pitchFamily="18" charset="0"/>
            </a:endParaRPr>
          </a:p>
          <a:p>
            <a:pPr marL="0" indent="0">
              <a:buNone/>
            </a:pPr>
            <a:r>
              <a:rPr lang="zh-TW" altLang="en-US" sz="3200" dirty="0">
                <a:latin typeface="Times New Roman" panose="02020603050405020304" pitchFamily="18" charset="0"/>
                <a:ea typeface="標楷體" panose="03000509000000000000" pitchFamily="65" charset="-120"/>
                <a:cs typeface="Times New Roman" panose="02020603050405020304" pitchFamily="18" charset="0"/>
              </a:rPr>
              <a:t>     </a:t>
            </a:r>
            <a:r>
              <a:rPr lang="zh-TW" altLang="zh-TW" sz="3200" dirty="0">
                <a:latin typeface="Times New Roman" panose="02020603050405020304" pitchFamily="18" charset="0"/>
                <a:ea typeface="標楷體" panose="03000509000000000000" pitchFamily="65" charset="-120"/>
                <a:cs typeface="Times New Roman" panose="02020603050405020304" pitchFamily="18" charset="0"/>
              </a:rPr>
              <a:t>麼。</a:t>
            </a:r>
            <a:endParaRPr lang="en-US" altLang="zh-TW" sz="3200" dirty="0">
              <a:latin typeface="Times New Roman" panose="02020603050405020304" pitchFamily="18" charset="0"/>
              <a:ea typeface="標楷體" panose="03000509000000000000" pitchFamily="65" charset="-120"/>
              <a:cs typeface="Times New Roman" panose="02020603050405020304" pitchFamily="18" charset="0"/>
            </a:endParaRPr>
          </a:p>
          <a:p>
            <a:pPr marL="0" indent="0">
              <a:buNone/>
            </a:pPr>
            <a:r>
              <a:rPr lang="en-US" altLang="zh-TW" sz="3200" dirty="0">
                <a:solidFill>
                  <a:schemeClr val="accent1">
                    <a:lumMod val="50000"/>
                  </a:schemeClr>
                </a:solidFill>
                <a:latin typeface="Times New Roman" panose="02020603050405020304" pitchFamily="18" charset="0"/>
                <a:cs typeface="Times New Roman" panose="02020603050405020304" pitchFamily="18" charset="0"/>
              </a:rPr>
              <a:t>(3)</a:t>
            </a:r>
            <a:r>
              <a:rPr lang="zh-TW" altLang="zh-TW" sz="3200" dirty="0">
                <a:latin typeface="Times New Roman" panose="02020603050405020304" pitchFamily="18" charset="0"/>
                <a:ea typeface="標楷體" panose="03000509000000000000" pitchFamily="65" charset="-120"/>
                <a:cs typeface="Times New Roman" panose="02020603050405020304" pitchFamily="18" charset="0"/>
              </a:rPr>
              <a:t>這附近有山有水，風景真美。</a:t>
            </a:r>
            <a:endParaRPr lang="en-US" altLang="zh-TW" sz="3200" dirty="0">
              <a:latin typeface="Times New Roman" panose="02020603050405020304" pitchFamily="18" charset="0"/>
              <a:ea typeface="標楷體" panose="03000509000000000000" pitchFamily="65" charset="-120"/>
              <a:cs typeface="Times New Roman" panose="02020603050405020304" pitchFamily="18" charset="0"/>
            </a:endParaRPr>
          </a:p>
          <a:p>
            <a:endParaRPr lang="zh-TW" altLang="en-US" sz="2800" dirty="0"/>
          </a:p>
        </p:txBody>
      </p:sp>
    </p:spTree>
    <p:extLst>
      <p:ext uri="{BB962C8B-B14F-4D97-AF65-F5344CB8AC3E}">
        <p14:creationId xmlns:p14="http://schemas.microsoft.com/office/powerpoint/2010/main" val="11936967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V.</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Four-Character Phrases</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四</a:t>
            </a:r>
            <a:r>
              <a:rPr lang="zh-TW" altLang="en-US"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字</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格 </a:t>
            </a:r>
            <a:r>
              <a:rPr lang="en-US" altLang="zh-TW" sz="3200" b="1" dirty="0" err="1"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sìzìgé</a:t>
            </a:r>
            <a:endParaRPr lang="zh-TW" altLang="en-US"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Autofit/>
          </a:bodyPr>
          <a:lstStyle/>
          <a:p>
            <a:pPr marL="0" indent="0">
              <a:buNone/>
            </a:pPr>
            <a:r>
              <a:rPr lang="en-US" altLang="zh-TW" sz="3200" dirty="0" smtClean="0">
                <a:solidFill>
                  <a:schemeClr val="accent1">
                    <a:lumMod val="50000"/>
                  </a:schemeClr>
                </a:solidFill>
                <a:latin typeface="Times New Roman" panose="02020603050405020304" pitchFamily="18" charset="0"/>
                <a:cs typeface="Times New Roman" panose="02020603050405020304" pitchFamily="18" charset="0"/>
              </a:rPr>
              <a:t>(4)</a:t>
            </a:r>
            <a:r>
              <a:rPr lang="zh-TW" altLang="zh-TW" sz="3200" dirty="0">
                <a:latin typeface="標楷體" panose="03000509000000000000" pitchFamily="65" charset="-120"/>
                <a:ea typeface="標楷體" panose="03000509000000000000" pitchFamily="65" charset="-120"/>
              </a:rPr>
              <a:t>他有名有姓，你不可以叫他「喂」，</a:t>
            </a:r>
            <a:r>
              <a:rPr lang="zh-TW" altLang="zh-TW" sz="3200" dirty="0" smtClean="0">
                <a:latin typeface="標楷體" panose="03000509000000000000" pitchFamily="65" charset="-120"/>
                <a:ea typeface="標楷體" panose="03000509000000000000" pitchFamily="65" charset="-120"/>
              </a:rPr>
              <a:t>太</a:t>
            </a:r>
            <a:endParaRPr lang="en-US" altLang="zh-TW" sz="3200" dirty="0" smtClean="0">
              <a:latin typeface="標楷體" panose="03000509000000000000" pitchFamily="65" charset="-120"/>
              <a:ea typeface="標楷體" panose="03000509000000000000" pitchFamily="65" charset="-120"/>
            </a:endParaRPr>
          </a:p>
          <a:p>
            <a:pPr marL="0" indent="0">
              <a:buNone/>
            </a:pPr>
            <a:r>
              <a:rPr lang="zh-TW" altLang="en-US" sz="3200" dirty="0">
                <a:latin typeface="標楷體" panose="03000509000000000000" pitchFamily="65" charset="-120"/>
                <a:ea typeface="標楷體" panose="03000509000000000000" pitchFamily="65" charset="-120"/>
              </a:rPr>
              <a:t> </a:t>
            </a:r>
            <a:r>
              <a:rPr lang="zh-TW" altLang="en-US"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不客氣</a:t>
            </a:r>
            <a:r>
              <a:rPr lang="zh-TW" altLang="zh-TW" sz="3200" dirty="0">
                <a:latin typeface="標楷體" panose="03000509000000000000" pitchFamily="65" charset="-120"/>
                <a:ea typeface="標楷體" panose="03000509000000000000" pitchFamily="65" charset="-120"/>
              </a:rPr>
              <a:t>了</a:t>
            </a:r>
            <a:r>
              <a:rPr lang="zh-TW" altLang="zh-TW" sz="3200" dirty="0" smtClean="0">
                <a:latin typeface="標楷體" panose="03000509000000000000" pitchFamily="65" charset="-120"/>
                <a:ea typeface="標楷體" panose="03000509000000000000" pitchFamily="65" charset="-120"/>
              </a:rPr>
              <a:t>。</a:t>
            </a:r>
            <a:endParaRPr lang="en-US" altLang="zh-TW" sz="3200" dirty="0" smtClean="0">
              <a:latin typeface="標楷體" panose="03000509000000000000" pitchFamily="65" charset="-120"/>
              <a:ea typeface="標楷體" panose="03000509000000000000" pitchFamily="65" charset="-120"/>
            </a:endParaRPr>
          </a:p>
          <a:p>
            <a:pPr marL="0" indent="0">
              <a:buNone/>
            </a:pPr>
            <a:r>
              <a:rPr lang="en-US" altLang="zh-TW" sz="3200" dirty="0" smtClean="0">
                <a:solidFill>
                  <a:schemeClr val="accent1">
                    <a:lumMod val="50000"/>
                  </a:schemeClr>
                </a:solidFill>
                <a:latin typeface="Times New Roman" panose="02020603050405020304" pitchFamily="18" charset="0"/>
                <a:cs typeface="Times New Roman" panose="02020603050405020304" pitchFamily="18" charset="0"/>
              </a:rPr>
              <a:t>(5)</a:t>
            </a:r>
            <a:r>
              <a:rPr lang="zh-TW" altLang="zh-TW" sz="3200" dirty="0">
                <a:latin typeface="標楷體" panose="03000509000000000000" pitchFamily="65" charset="-120"/>
                <a:ea typeface="標楷體" panose="03000509000000000000" pitchFamily="65" charset="-120"/>
              </a:rPr>
              <a:t>我們昨天去參加學校的活動，有吃有喝</a:t>
            </a:r>
            <a:r>
              <a:rPr lang="zh-TW" altLang="zh-TW" sz="3200" dirty="0" smtClean="0">
                <a:latin typeface="標楷體" panose="03000509000000000000" pitchFamily="65" charset="-120"/>
                <a:ea typeface="標楷體" panose="03000509000000000000" pitchFamily="65" charset="-120"/>
              </a:rPr>
              <a:t>，</a:t>
            </a:r>
            <a:endParaRPr lang="en-US" altLang="zh-TW" sz="3200" dirty="0" smtClean="0">
              <a:latin typeface="標楷體" panose="03000509000000000000" pitchFamily="65" charset="-120"/>
              <a:ea typeface="標楷體" panose="03000509000000000000" pitchFamily="65" charset="-120"/>
            </a:endParaRPr>
          </a:p>
          <a:p>
            <a:pPr marL="0" indent="0">
              <a:buNone/>
            </a:pPr>
            <a:r>
              <a:rPr lang="zh-TW" altLang="en-US" sz="3200" dirty="0">
                <a:latin typeface="標楷體" panose="03000509000000000000" pitchFamily="65" charset="-120"/>
                <a:ea typeface="標楷體" panose="03000509000000000000" pitchFamily="65" charset="-120"/>
              </a:rPr>
              <a:t> </a:t>
            </a:r>
            <a:r>
              <a:rPr lang="zh-TW" altLang="en-US"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很</a:t>
            </a:r>
            <a:r>
              <a:rPr lang="zh-TW" altLang="zh-TW" sz="3200" dirty="0">
                <a:latin typeface="標楷體" panose="03000509000000000000" pitchFamily="65" charset="-120"/>
                <a:ea typeface="標楷體" panose="03000509000000000000" pitchFamily="65" charset="-120"/>
              </a:rPr>
              <a:t>開心。</a:t>
            </a:r>
            <a:endParaRPr lang="en-US" altLang="zh-TW" sz="3200" dirty="0">
              <a:latin typeface="標楷體" panose="03000509000000000000" pitchFamily="65" charset="-120"/>
              <a:ea typeface="標楷體" panose="03000509000000000000" pitchFamily="65" charset="-120"/>
            </a:endParaRPr>
          </a:p>
          <a:p>
            <a:pPr marL="0" indent="0">
              <a:buNone/>
            </a:pPr>
            <a:r>
              <a:rPr lang="en-US" altLang="zh-TW" sz="3200" dirty="0" smtClean="0">
                <a:solidFill>
                  <a:schemeClr val="accent1">
                    <a:lumMod val="50000"/>
                  </a:schemeClr>
                </a:solidFill>
                <a:latin typeface="Times New Roman" panose="02020603050405020304" pitchFamily="18" charset="0"/>
                <a:cs typeface="Times New Roman" panose="02020603050405020304" pitchFamily="18" charset="0"/>
              </a:rPr>
              <a:t>(6)</a:t>
            </a:r>
            <a:r>
              <a:rPr lang="zh-TW" altLang="zh-TW" sz="3200" dirty="0">
                <a:latin typeface="標楷體" panose="03000509000000000000" pitchFamily="65" charset="-120"/>
                <a:ea typeface="標楷體" panose="03000509000000000000" pitchFamily="65" charset="-120"/>
              </a:rPr>
              <a:t>大家一邊吃飯、一邊說話，有說有笑的。</a:t>
            </a:r>
            <a:endParaRPr lang="en-US" altLang="zh-TW" sz="3200"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40188421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I. Post-verbal Preposition </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到 </a:t>
            </a:r>
            <a:r>
              <a:rPr lang="en-US" altLang="zh-TW" sz="3200" b="1" dirty="0" err="1"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dào</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b="1" i="1" dirty="0" err="1"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upto</a:t>
            </a:r>
            <a:r>
              <a:rPr lang="en-US" altLang="zh-TW" sz="3200" b="1" i="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till</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en-US" altLang="zh-TW" sz="3200" b="1" dirty="0" smtClean="0">
                <a:latin typeface="Times New Roman" panose="02020603050405020304" pitchFamily="18" charset="0"/>
                <a:cs typeface="Times New Roman" panose="02020603050405020304" pitchFamily="18" charset="0"/>
              </a:rPr>
              <a:t>Structures:</a:t>
            </a:r>
          </a:p>
          <a:p>
            <a:pPr marL="0" indent="0">
              <a:buNone/>
            </a:pPr>
            <a:r>
              <a:rPr lang="zh-TW" altLang="en-US" sz="3200" b="1" dirty="0" smtClean="0">
                <a:solidFill>
                  <a:schemeClr val="accent4">
                    <a:lumMod val="50000"/>
                  </a:schemeClr>
                </a:solidFill>
                <a:latin typeface="Comic Sans MS" panose="030F0702030302020204" pitchFamily="66" charset="0"/>
                <a:ea typeface="標楷體" panose="03000509000000000000" pitchFamily="65" charset="-120"/>
                <a:cs typeface="Segoe UI Semibold" panose="020B0702040204020203" pitchFamily="34" charset="0"/>
                <a:sym typeface="Wingdings" panose="05000000000000000000" pitchFamily="2" charset="2"/>
              </a:rPr>
              <a:t>　 </a:t>
            </a:r>
            <a:r>
              <a:rPr lang="en-US" altLang="zh-TW" sz="2800" b="1" dirty="0" smtClean="0">
                <a:solidFill>
                  <a:schemeClr val="accent4">
                    <a:lumMod val="50000"/>
                  </a:schemeClr>
                </a:solidFill>
                <a:latin typeface="Comic Sans MS" panose="030F0702030302020204" pitchFamily="66" charset="0"/>
                <a:ea typeface="標楷體" panose="03000509000000000000" pitchFamily="65" charset="-120"/>
                <a:cs typeface="Segoe UI Semibold" panose="020B0702040204020203" pitchFamily="34" charset="0"/>
                <a:sym typeface="Wingdings" panose="05000000000000000000" pitchFamily="2" charset="2"/>
              </a:rPr>
              <a:t>Negation:</a:t>
            </a:r>
          </a:p>
          <a:p>
            <a:pPr marL="0" indent="0">
              <a:buNone/>
            </a:pPr>
            <a:r>
              <a:rPr lang="en-US" altLang="zh-TW" sz="3200" b="1" dirty="0" smtClean="0">
                <a:solidFill>
                  <a:schemeClr val="accent6">
                    <a:lumMod val="75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老師今天上課，沒上到五點就下課了。</a:t>
            </a:r>
            <a:endParaRPr lang="en-US" altLang="zh-TW" sz="3200" b="1" dirty="0" smtClean="0">
              <a:solidFill>
                <a:schemeClr val="accent6">
                  <a:lumMod val="75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endParaRPr>
          </a:p>
          <a:p>
            <a:pPr marL="0" indent="0">
              <a:buNone/>
            </a:pPr>
            <a:r>
              <a:rPr lang="en-US" altLang="zh-TW" sz="3200" b="1" dirty="0" smtClean="0">
                <a:solidFill>
                  <a:schemeClr val="accent6">
                    <a:lumMod val="75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小張沒做到月底，就決定不做了。</a:t>
            </a:r>
            <a:endParaRPr lang="en-US" altLang="zh-TW" sz="3200" dirty="0">
              <a:latin typeface="標楷體" panose="03000509000000000000" pitchFamily="65" charset="-120"/>
              <a:ea typeface="標楷體" panose="03000509000000000000" pitchFamily="65" charset="-120"/>
              <a:sym typeface="Wingdings" panose="05000000000000000000" pitchFamily="2" charset="2"/>
            </a:endParaRPr>
          </a:p>
          <a:p>
            <a:pPr marL="0" indent="0">
              <a:buNone/>
            </a:pPr>
            <a:r>
              <a:rPr lang="en-US" altLang="zh-TW" sz="3200" b="1" dirty="0" smtClean="0">
                <a:solidFill>
                  <a:schemeClr val="accent6">
                    <a:lumMod val="75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那家店的水果還沒賣到中午，就已經賣</a:t>
            </a:r>
            <a:r>
              <a:rPr lang="zh-TW" altLang="zh-TW" sz="3200" dirty="0" smtClean="0">
                <a:latin typeface="標楷體" panose="03000509000000000000" pitchFamily="65" charset="-120"/>
                <a:ea typeface="標楷體" panose="03000509000000000000" pitchFamily="65" charset="-120"/>
              </a:rPr>
              <a:t>光</a:t>
            </a:r>
            <a:endParaRPr lang="en-US" altLang="zh-TW" sz="3200" dirty="0" smtClean="0">
              <a:latin typeface="標楷體" panose="03000509000000000000" pitchFamily="65" charset="-120"/>
              <a:ea typeface="標楷體" panose="03000509000000000000" pitchFamily="65" charset="-120"/>
            </a:endParaRPr>
          </a:p>
          <a:p>
            <a:pPr marL="0" indent="0">
              <a:buNone/>
            </a:pPr>
            <a:r>
              <a:rPr lang="en-US" altLang="zh-TW" sz="3200" dirty="0">
                <a:latin typeface="標楷體" panose="03000509000000000000" pitchFamily="65" charset="-120"/>
                <a:ea typeface="標楷體" panose="03000509000000000000" pitchFamily="65" charset="-120"/>
              </a:rPr>
              <a:t> </a:t>
            </a:r>
            <a:r>
              <a:rPr lang="en-US" altLang="zh-TW"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了</a:t>
            </a:r>
            <a:r>
              <a:rPr lang="zh-TW" altLang="zh-TW" sz="3200" dirty="0">
                <a:latin typeface="標楷體" panose="03000509000000000000" pitchFamily="65" charset="-120"/>
                <a:ea typeface="標楷體" panose="03000509000000000000" pitchFamily="65" charset="-120"/>
              </a:rPr>
              <a:t>。</a:t>
            </a:r>
            <a:endParaRPr lang="zh-TW" altLang="en-US" sz="3200" dirty="0">
              <a:latin typeface="標楷體" panose="03000509000000000000" pitchFamily="65" charset="-120"/>
              <a:ea typeface="標楷體" panose="03000509000000000000" pitchFamily="65" charset="-120"/>
            </a:endParaRPr>
          </a:p>
        </p:txBody>
      </p:sp>
      <p:pic>
        <p:nvPicPr>
          <p:cNvPr id="4" name="圖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8950322">
            <a:off x="632795" y="2496879"/>
            <a:ext cx="468564" cy="201978"/>
          </a:xfrm>
          <a:prstGeom prst="rect">
            <a:avLst/>
          </a:prstGeom>
        </p:spPr>
      </p:pic>
    </p:spTree>
    <p:extLst>
      <p:ext uri="{BB962C8B-B14F-4D97-AF65-F5344CB8AC3E}">
        <p14:creationId xmlns:p14="http://schemas.microsoft.com/office/powerpoint/2010/main" val="32428440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I. Post-verbal Preposition </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到 </a:t>
            </a:r>
            <a:r>
              <a:rPr lang="en-US" altLang="zh-TW" sz="3200" b="1" dirty="0" err="1"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dào</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b="1" i="1" dirty="0" err="1"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upto</a:t>
            </a:r>
            <a:r>
              <a:rPr lang="en-US" altLang="zh-TW" sz="3200" b="1" i="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till</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zh-TW" altLang="en-US" sz="3200" b="1" dirty="0" smtClean="0">
                <a:solidFill>
                  <a:schemeClr val="accent4">
                    <a:lumMod val="50000"/>
                  </a:schemeClr>
                </a:solidFill>
                <a:latin typeface="Comic Sans MS" panose="030F0702030302020204" pitchFamily="66" charset="0"/>
                <a:ea typeface="標楷體" panose="03000509000000000000" pitchFamily="65" charset="-120"/>
                <a:cs typeface="Segoe UI Semibold" panose="020B0702040204020203" pitchFamily="34" charset="0"/>
                <a:sym typeface="Wingdings" panose="05000000000000000000" pitchFamily="2" charset="2"/>
              </a:rPr>
              <a:t>　 </a:t>
            </a:r>
            <a:r>
              <a:rPr lang="en-US" altLang="zh-TW" sz="2800" b="1" dirty="0" smtClean="0">
                <a:solidFill>
                  <a:schemeClr val="accent4">
                    <a:lumMod val="50000"/>
                  </a:schemeClr>
                </a:solidFill>
                <a:latin typeface="Comic Sans MS" panose="030F0702030302020204" pitchFamily="66" charset="0"/>
                <a:ea typeface="標楷體" panose="03000509000000000000" pitchFamily="65" charset="-120"/>
                <a:cs typeface="Segoe UI Semibold" panose="020B0702040204020203" pitchFamily="34" charset="0"/>
                <a:sym typeface="Wingdings" panose="05000000000000000000" pitchFamily="2" charset="2"/>
              </a:rPr>
              <a:t>Questions:</a:t>
            </a:r>
          </a:p>
          <a:p>
            <a:pPr marL="0" indent="0">
              <a:buNone/>
            </a:pPr>
            <a:r>
              <a:rPr lang="en-US" altLang="zh-TW" sz="3200" b="1" dirty="0" smtClean="0">
                <a:solidFill>
                  <a:schemeClr val="accent6">
                    <a:lumMod val="75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星期六你都睡到幾點才起床</a:t>
            </a:r>
            <a:r>
              <a:rPr lang="en-US" altLang="zh-TW" sz="3200" dirty="0">
                <a:latin typeface="標楷體" panose="03000509000000000000" pitchFamily="65" charset="-120"/>
                <a:ea typeface="標楷體" panose="03000509000000000000" pitchFamily="65" charset="-120"/>
              </a:rPr>
              <a:t>?</a:t>
            </a:r>
            <a:endParaRPr lang="en-US" altLang="zh-TW" sz="3200" b="1" dirty="0" smtClean="0">
              <a:solidFill>
                <a:schemeClr val="accent6">
                  <a:lumMod val="75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endParaRPr>
          </a:p>
          <a:p>
            <a:pPr marL="0" indent="0">
              <a:buNone/>
            </a:pPr>
            <a:r>
              <a:rPr lang="en-US" altLang="zh-TW" sz="3200" b="1" dirty="0" smtClean="0">
                <a:solidFill>
                  <a:schemeClr val="accent6">
                    <a:lumMod val="75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這本書是不是可以借到下個月五號</a:t>
            </a:r>
            <a:r>
              <a:rPr lang="en-US" altLang="zh-TW" sz="3200" dirty="0">
                <a:latin typeface="標楷體" panose="03000509000000000000" pitchFamily="65" charset="-120"/>
                <a:ea typeface="標楷體" panose="03000509000000000000" pitchFamily="65" charset="-120"/>
              </a:rPr>
              <a:t>?</a:t>
            </a:r>
          </a:p>
          <a:p>
            <a:pPr marL="0" indent="0">
              <a:buNone/>
            </a:pPr>
            <a:r>
              <a:rPr lang="en-US" altLang="zh-TW" sz="3200" b="1" dirty="0" smtClean="0">
                <a:solidFill>
                  <a:schemeClr val="accent6">
                    <a:lumMod val="75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作業，你昨天寫到什麼時候才寫完？</a:t>
            </a:r>
            <a:endParaRPr lang="zh-TW" altLang="en-US" sz="3200" dirty="0">
              <a:latin typeface="標楷體" panose="03000509000000000000" pitchFamily="65" charset="-120"/>
              <a:ea typeface="標楷體" panose="03000509000000000000" pitchFamily="65" charset="-120"/>
            </a:endParaRPr>
          </a:p>
        </p:txBody>
      </p:sp>
      <p:pic>
        <p:nvPicPr>
          <p:cNvPr id="4" name="圖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8950322">
            <a:off x="632795" y="1963479"/>
            <a:ext cx="468564" cy="201978"/>
          </a:xfrm>
          <a:prstGeom prst="rect">
            <a:avLst/>
          </a:prstGeom>
        </p:spPr>
      </p:pic>
    </p:spTree>
    <p:extLst>
      <p:ext uri="{BB962C8B-B14F-4D97-AF65-F5344CB8AC3E}">
        <p14:creationId xmlns:p14="http://schemas.microsoft.com/office/powerpoint/2010/main" val="26900027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I. Post-verbal Preposition </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到 </a:t>
            </a:r>
            <a:r>
              <a:rPr lang="en-US" altLang="zh-TW" sz="3200" b="1" dirty="0" err="1"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dào</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b="1" i="1" dirty="0" err="1"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upto</a:t>
            </a:r>
            <a:r>
              <a:rPr lang="en-US" altLang="zh-TW" sz="3200" b="1" i="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till</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en-US" altLang="zh-TW" sz="3200" b="1" dirty="0" smtClean="0">
                <a:latin typeface="Times New Roman" panose="02020603050405020304" pitchFamily="18" charset="0"/>
                <a:cs typeface="Times New Roman" panose="02020603050405020304" pitchFamily="18" charset="0"/>
              </a:rPr>
              <a:t>Usage:</a:t>
            </a:r>
          </a:p>
          <a:p>
            <a:pPr marL="0" indent="0">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中國人過年，要從除夕過到一月十五。</a:t>
            </a:r>
            <a:endParaRPr lang="en-US" altLang="zh-TW" sz="3200" dirty="0">
              <a:latin typeface="標楷體" panose="03000509000000000000" pitchFamily="65" charset="-120"/>
              <a:ea typeface="標楷體" panose="03000509000000000000" pitchFamily="65" charset="-120"/>
              <a:sym typeface="Wingdings" panose="05000000000000000000" pitchFamily="2" charset="2"/>
            </a:endParaRPr>
          </a:p>
          <a:p>
            <a:pPr marL="0" indent="0">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他們包水餃，從下午包到晚上才包完。</a:t>
            </a:r>
            <a:endParaRPr lang="zh-TW" altLang="en-US" sz="3200"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20339817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II. Manner</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一</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M</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一</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M   </a:t>
            </a:r>
            <a:r>
              <a:rPr lang="en-US" altLang="zh-TW" sz="3200" b="1" i="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one at a time</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en-US" altLang="zh-TW" sz="3200" b="1" dirty="0" smtClean="0">
                <a:latin typeface="Times New Roman" panose="02020603050405020304" pitchFamily="18" charset="0"/>
                <a:cs typeface="Times New Roman" panose="02020603050405020304" pitchFamily="18" charset="0"/>
              </a:rPr>
              <a:t>Function:</a:t>
            </a:r>
          </a:p>
          <a:p>
            <a:pPr marL="0" indent="0">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老師叫學生一個一個地練習發音。</a:t>
            </a:r>
            <a:endPar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endParaRPr>
          </a:p>
          <a:p>
            <a:pPr marL="0" indent="0">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李太太把教室一間一間都打掃完了。</a:t>
            </a:r>
            <a:endParaRPr lang="en-US" altLang="zh-TW" sz="3200" dirty="0">
              <a:latin typeface="標楷體" panose="03000509000000000000" pitchFamily="65" charset="-120"/>
              <a:ea typeface="標楷體" panose="03000509000000000000" pitchFamily="65" charset="-120"/>
              <a:sym typeface="Wingdings" panose="05000000000000000000" pitchFamily="2" charset="2"/>
            </a:endParaRPr>
          </a:p>
          <a:p>
            <a:pPr marL="0" indent="0">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考試的時候，學生一遍一遍地檢查，怕</a:t>
            </a:r>
            <a:r>
              <a:rPr lang="zh-TW" altLang="zh-TW" sz="3200" dirty="0" smtClean="0">
                <a:latin typeface="標楷體" panose="03000509000000000000" pitchFamily="65" charset="-120"/>
                <a:ea typeface="標楷體" panose="03000509000000000000" pitchFamily="65" charset="-120"/>
              </a:rPr>
              <a:t>不</a:t>
            </a:r>
            <a:endParaRPr lang="en-US" altLang="zh-TW" sz="3200" dirty="0" smtClean="0">
              <a:latin typeface="標楷體" panose="03000509000000000000" pitchFamily="65" charset="-120"/>
              <a:ea typeface="標楷體" panose="03000509000000000000" pitchFamily="65" charset="-120"/>
            </a:endParaRPr>
          </a:p>
          <a:p>
            <a:pPr marL="0" indent="0">
              <a:buNone/>
            </a:pPr>
            <a:r>
              <a:rPr lang="en-US" altLang="zh-TW" sz="3200" dirty="0">
                <a:latin typeface="標楷體" panose="03000509000000000000" pitchFamily="65" charset="-120"/>
                <a:ea typeface="標楷體" panose="03000509000000000000" pitchFamily="65" charset="-120"/>
              </a:rPr>
              <a:t> </a:t>
            </a:r>
            <a:r>
              <a:rPr lang="en-US" altLang="zh-TW"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小心</a:t>
            </a:r>
            <a:r>
              <a:rPr lang="zh-TW" altLang="zh-TW" sz="3200" dirty="0">
                <a:latin typeface="標楷體" panose="03000509000000000000" pitchFamily="65" charset="-120"/>
                <a:ea typeface="標楷體" panose="03000509000000000000" pitchFamily="65" charset="-120"/>
              </a:rPr>
              <a:t>寫錯了字。</a:t>
            </a:r>
            <a:endParaRPr lang="zh-TW" altLang="en-US" sz="3200"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374659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II. Manner</a:t>
            </a:r>
            <a:r>
              <a:rPr lang="zh-TW" altLang="en-US"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一</a:t>
            </a:r>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M</a:t>
            </a:r>
            <a:r>
              <a:rPr lang="zh-TW" altLang="en-US"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一</a:t>
            </a:r>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M   </a:t>
            </a:r>
            <a:r>
              <a:rPr lang="en-US" altLang="zh-TW"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one at a time</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en-US" altLang="zh-TW" sz="3200" b="1" dirty="0" smtClean="0">
                <a:latin typeface="Times New Roman" panose="02020603050405020304" pitchFamily="18" charset="0"/>
                <a:cs typeface="Times New Roman" panose="02020603050405020304" pitchFamily="18" charset="0"/>
              </a:rPr>
              <a:t>Structures:</a:t>
            </a:r>
          </a:p>
          <a:p>
            <a:pPr marL="0" indent="0">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我把今天學的語法又一個一個地練習一遍</a:t>
            </a:r>
            <a:r>
              <a:rPr lang="zh-TW" altLang="zh-TW" sz="3200" dirty="0" smtClean="0">
                <a:latin typeface="標楷體" panose="03000509000000000000" pitchFamily="65" charset="-120"/>
                <a:ea typeface="標楷體" panose="03000509000000000000" pitchFamily="65" charset="-120"/>
              </a:rPr>
              <a:t>。</a:t>
            </a:r>
            <a:endParaRPr lang="en-US" altLang="zh-TW" sz="3200" dirty="0" smtClean="0">
              <a:latin typeface="標楷體" panose="03000509000000000000" pitchFamily="65" charset="-120"/>
              <a:ea typeface="標楷體" panose="03000509000000000000" pitchFamily="65" charset="-120"/>
            </a:endParaRPr>
          </a:p>
          <a:p>
            <a:pPr marL="0" indent="0">
              <a:buNone/>
            </a:pPr>
            <a:r>
              <a:rPr lang="en-US" altLang="zh-TW" sz="3200" b="1" dirty="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田中一個一個地給朋友打電話拜年。</a:t>
            </a:r>
            <a:endParaRPr lang="en-US" altLang="zh-TW" sz="3200" dirty="0">
              <a:latin typeface="標楷體" panose="03000509000000000000" pitchFamily="65" charset="-120"/>
              <a:ea typeface="標楷體" panose="03000509000000000000" pitchFamily="65" charset="-120"/>
            </a:endParaRPr>
          </a:p>
          <a:p>
            <a:pPr marL="0" indent="0">
              <a:buNone/>
            </a:pPr>
            <a:r>
              <a:rPr lang="en-US" altLang="zh-TW" sz="3200" b="1" dirty="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麵包店的師父把蛋糕一層一層地做好了。</a:t>
            </a:r>
            <a:endParaRPr lang="zh-TW" altLang="en-US" sz="3200"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32619445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II. Manner</a:t>
            </a:r>
            <a:r>
              <a:rPr lang="zh-TW" altLang="en-US"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一</a:t>
            </a:r>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M</a:t>
            </a:r>
            <a:r>
              <a:rPr lang="zh-TW" altLang="en-US"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一</a:t>
            </a:r>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M   </a:t>
            </a:r>
            <a:r>
              <a:rPr lang="en-US" altLang="zh-TW"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one at a time</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zh-TW" altLang="en-US" sz="3200" b="1" dirty="0" smtClean="0">
                <a:solidFill>
                  <a:schemeClr val="accent4">
                    <a:lumMod val="50000"/>
                  </a:schemeClr>
                </a:solidFill>
                <a:latin typeface="Comic Sans MS" panose="030F0702030302020204" pitchFamily="66" charset="0"/>
                <a:ea typeface="標楷體" panose="03000509000000000000" pitchFamily="65" charset="-120"/>
                <a:cs typeface="Segoe UI Semibold" panose="020B0702040204020203" pitchFamily="34" charset="0"/>
                <a:sym typeface="Wingdings" panose="05000000000000000000" pitchFamily="2" charset="2"/>
              </a:rPr>
              <a:t>　 </a:t>
            </a:r>
            <a:r>
              <a:rPr lang="en-US" altLang="zh-TW" sz="2800" b="1" dirty="0" smtClean="0">
                <a:solidFill>
                  <a:schemeClr val="accent4">
                    <a:lumMod val="50000"/>
                  </a:schemeClr>
                </a:solidFill>
                <a:latin typeface="Comic Sans MS" panose="030F0702030302020204" pitchFamily="66" charset="0"/>
                <a:ea typeface="標楷體" panose="03000509000000000000" pitchFamily="65" charset="-120"/>
                <a:cs typeface="Segoe UI Semibold" panose="020B0702040204020203" pitchFamily="34" charset="0"/>
                <a:sym typeface="Wingdings" panose="05000000000000000000" pitchFamily="2" charset="2"/>
              </a:rPr>
              <a:t>Negation:</a:t>
            </a:r>
          </a:p>
          <a:p>
            <a:pPr marL="0" indent="0">
              <a:buNone/>
            </a:pPr>
            <a:r>
              <a:rPr lang="en-US" altLang="zh-TW" sz="3200" b="1" dirty="0" smtClean="0">
                <a:solidFill>
                  <a:schemeClr val="accent6">
                    <a:lumMod val="75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學生的作業，主任沒一本一本地檢查。</a:t>
            </a:r>
            <a:endParaRPr lang="en-US" altLang="zh-TW" sz="3200" dirty="0" smtClean="0">
              <a:latin typeface="標楷體" panose="03000509000000000000" pitchFamily="65" charset="-120"/>
              <a:ea typeface="標楷體" panose="03000509000000000000" pitchFamily="65" charset="-120"/>
            </a:endParaRPr>
          </a:p>
          <a:p>
            <a:pPr marL="0" indent="0">
              <a:buNone/>
            </a:pPr>
            <a:r>
              <a:rPr lang="en-US" altLang="zh-TW" sz="3200" b="1" dirty="0" smtClean="0">
                <a:solidFill>
                  <a:schemeClr val="accent6">
                    <a:lumMod val="75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時間不夠了，這些店我們就不一家一家</a:t>
            </a:r>
            <a:r>
              <a:rPr lang="zh-TW" altLang="zh-TW" sz="3200" dirty="0" smtClean="0">
                <a:latin typeface="標楷體" panose="03000509000000000000" pitchFamily="65" charset="-120"/>
                <a:ea typeface="標楷體" panose="03000509000000000000" pitchFamily="65" charset="-120"/>
              </a:rPr>
              <a:t>逛</a:t>
            </a:r>
            <a:endParaRPr lang="en-US" altLang="zh-TW" sz="3200" dirty="0" smtClean="0">
              <a:latin typeface="標楷體" panose="03000509000000000000" pitchFamily="65" charset="-120"/>
              <a:ea typeface="標楷體" panose="03000509000000000000" pitchFamily="65" charset="-120"/>
            </a:endParaRPr>
          </a:p>
          <a:p>
            <a:pPr marL="0" indent="0">
              <a:buNone/>
            </a:pPr>
            <a:r>
              <a:rPr lang="en-US" altLang="zh-TW" sz="3200" dirty="0">
                <a:latin typeface="標楷體" panose="03000509000000000000" pitchFamily="65" charset="-120"/>
                <a:ea typeface="標楷體" panose="03000509000000000000" pitchFamily="65" charset="-120"/>
              </a:rPr>
              <a:t> </a:t>
            </a:r>
            <a:r>
              <a:rPr lang="en-US" altLang="zh-TW"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了</a:t>
            </a:r>
            <a:r>
              <a:rPr lang="zh-TW" altLang="zh-TW" sz="3200" dirty="0">
                <a:latin typeface="標楷體" panose="03000509000000000000" pitchFamily="65" charset="-120"/>
                <a:ea typeface="標楷體" panose="03000509000000000000" pitchFamily="65" charset="-120"/>
              </a:rPr>
              <a:t>。</a:t>
            </a:r>
            <a:endParaRPr lang="en-US" altLang="zh-TW" sz="3200" dirty="0">
              <a:latin typeface="標楷體" panose="03000509000000000000" pitchFamily="65" charset="-120"/>
              <a:ea typeface="標楷體" panose="03000509000000000000" pitchFamily="65" charset="-120"/>
            </a:endParaRPr>
          </a:p>
          <a:p>
            <a:pPr marL="0" indent="0">
              <a:buNone/>
            </a:pPr>
            <a:r>
              <a:rPr lang="en-US" altLang="zh-TW" sz="3200" b="1" dirty="0" smtClean="0">
                <a:solidFill>
                  <a:schemeClr val="accent6">
                    <a:lumMod val="75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來面談的人太多了，他們的資料老闆</a:t>
            </a:r>
            <a:r>
              <a:rPr lang="zh-TW" altLang="zh-TW" sz="3200" dirty="0" smtClean="0">
                <a:latin typeface="標楷體" panose="03000509000000000000" pitchFamily="65" charset="-120"/>
                <a:ea typeface="標楷體" panose="03000509000000000000" pitchFamily="65" charset="-120"/>
              </a:rPr>
              <a:t>不一</a:t>
            </a:r>
            <a:endParaRPr lang="en-US" altLang="zh-TW" sz="3200" dirty="0" smtClean="0">
              <a:latin typeface="標楷體" panose="03000509000000000000" pitchFamily="65" charset="-120"/>
              <a:ea typeface="標楷體" panose="03000509000000000000" pitchFamily="65" charset="-120"/>
            </a:endParaRPr>
          </a:p>
          <a:p>
            <a:pPr marL="0" indent="0">
              <a:buNone/>
            </a:pPr>
            <a:r>
              <a:rPr lang="en-US" altLang="zh-TW" sz="3200" dirty="0">
                <a:latin typeface="標楷體" panose="03000509000000000000" pitchFamily="65" charset="-120"/>
                <a:ea typeface="標楷體" panose="03000509000000000000" pitchFamily="65" charset="-120"/>
              </a:rPr>
              <a:t> </a:t>
            </a:r>
            <a:r>
              <a:rPr lang="en-US" altLang="zh-TW"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個</a:t>
            </a:r>
            <a:r>
              <a:rPr lang="zh-TW" altLang="zh-TW" sz="3200" dirty="0">
                <a:latin typeface="標楷體" panose="03000509000000000000" pitchFamily="65" charset="-120"/>
                <a:ea typeface="標楷體" panose="03000509000000000000" pitchFamily="65" charset="-120"/>
              </a:rPr>
              <a:t>一個看了。</a:t>
            </a:r>
            <a:endParaRPr lang="zh-TW" altLang="en-US" sz="3200" dirty="0">
              <a:latin typeface="標楷體" panose="03000509000000000000" pitchFamily="65" charset="-120"/>
              <a:ea typeface="標楷體" panose="03000509000000000000" pitchFamily="65" charset="-120"/>
            </a:endParaRPr>
          </a:p>
        </p:txBody>
      </p:sp>
      <p:pic>
        <p:nvPicPr>
          <p:cNvPr id="4" name="圖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8950322">
            <a:off x="632795" y="1963479"/>
            <a:ext cx="468564" cy="201978"/>
          </a:xfrm>
          <a:prstGeom prst="rect">
            <a:avLst/>
          </a:prstGeom>
        </p:spPr>
      </p:pic>
    </p:spTree>
    <p:extLst>
      <p:ext uri="{BB962C8B-B14F-4D97-AF65-F5344CB8AC3E}">
        <p14:creationId xmlns:p14="http://schemas.microsoft.com/office/powerpoint/2010/main" val="19484467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II. Manner</a:t>
            </a:r>
            <a:r>
              <a:rPr lang="zh-TW" altLang="en-US"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一</a:t>
            </a:r>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M</a:t>
            </a:r>
            <a:r>
              <a:rPr lang="zh-TW" altLang="en-US"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一</a:t>
            </a:r>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M   </a:t>
            </a:r>
            <a:r>
              <a:rPr lang="en-US" altLang="zh-TW"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one at a time</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zh-TW" altLang="en-US" sz="3200" b="1" dirty="0" smtClean="0">
                <a:solidFill>
                  <a:schemeClr val="accent4">
                    <a:lumMod val="50000"/>
                  </a:schemeClr>
                </a:solidFill>
                <a:latin typeface="Comic Sans MS" panose="030F0702030302020204" pitchFamily="66" charset="0"/>
                <a:ea typeface="標楷體" panose="03000509000000000000" pitchFamily="65" charset="-120"/>
                <a:cs typeface="Segoe UI Semibold" panose="020B0702040204020203" pitchFamily="34" charset="0"/>
                <a:sym typeface="Wingdings" panose="05000000000000000000" pitchFamily="2" charset="2"/>
              </a:rPr>
              <a:t>　 </a:t>
            </a:r>
            <a:r>
              <a:rPr lang="en-US" altLang="zh-TW" sz="2800" b="1" dirty="0" smtClean="0">
                <a:solidFill>
                  <a:schemeClr val="accent4">
                    <a:lumMod val="50000"/>
                  </a:schemeClr>
                </a:solidFill>
                <a:latin typeface="Comic Sans MS" panose="030F0702030302020204" pitchFamily="66" charset="0"/>
                <a:ea typeface="標楷體" panose="03000509000000000000" pitchFamily="65" charset="-120"/>
                <a:cs typeface="Segoe UI Semibold" panose="020B0702040204020203" pitchFamily="34" charset="0"/>
                <a:sym typeface="Wingdings" panose="05000000000000000000" pitchFamily="2" charset="2"/>
              </a:rPr>
              <a:t>Questions:</a:t>
            </a:r>
          </a:p>
          <a:p>
            <a:pPr marL="0" indent="0">
              <a:buNone/>
            </a:pPr>
            <a:r>
              <a:rPr lang="en-US" altLang="zh-TW" sz="3200" b="1" dirty="0" smtClean="0">
                <a:solidFill>
                  <a:schemeClr val="accent6">
                    <a:lumMod val="75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買手機以前，你是不是都一支一支地</a:t>
            </a:r>
            <a:r>
              <a:rPr lang="zh-TW" altLang="zh-TW" sz="3200" dirty="0" smtClean="0">
                <a:latin typeface="標楷體" panose="03000509000000000000" pitchFamily="65" charset="-120"/>
                <a:ea typeface="標楷體" panose="03000509000000000000" pitchFamily="65" charset="-120"/>
              </a:rPr>
              <a:t>試試</a:t>
            </a:r>
            <a:endParaRPr lang="en-US" altLang="zh-TW" sz="3200" dirty="0" smtClean="0">
              <a:latin typeface="標楷體" panose="03000509000000000000" pitchFamily="65" charset="-120"/>
              <a:ea typeface="標楷體" panose="03000509000000000000" pitchFamily="65" charset="-120"/>
            </a:endParaRPr>
          </a:p>
          <a:p>
            <a:pPr marL="0" indent="0">
              <a:buNone/>
            </a:pPr>
            <a:r>
              <a:rPr lang="en-US" altLang="zh-TW" sz="3200" dirty="0">
                <a:latin typeface="標楷體" panose="03000509000000000000" pitchFamily="65" charset="-120"/>
                <a:ea typeface="標楷體" panose="03000509000000000000" pitchFamily="65" charset="-120"/>
              </a:rPr>
              <a:t> </a:t>
            </a:r>
            <a:r>
              <a:rPr lang="en-US" altLang="zh-TW"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看</a:t>
            </a:r>
            <a:r>
              <a:rPr lang="zh-TW" altLang="zh-TW" sz="3200" dirty="0">
                <a:latin typeface="標楷體" panose="03000509000000000000" pitchFamily="65" charset="-120"/>
                <a:ea typeface="標楷體" panose="03000509000000000000" pitchFamily="65" charset="-120"/>
              </a:rPr>
              <a:t>？</a:t>
            </a:r>
            <a:endParaRPr lang="en-US" altLang="zh-TW" sz="3200" dirty="0" smtClean="0">
              <a:latin typeface="標楷體" panose="03000509000000000000" pitchFamily="65" charset="-120"/>
              <a:ea typeface="標楷體" panose="03000509000000000000" pitchFamily="65" charset="-120"/>
            </a:endParaRPr>
          </a:p>
          <a:p>
            <a:pPr marL="0" indent="0">
              <a:buNone/>
            </a:pPr>
            <a:r>
              <a:rPr lang="en-US" altLang="zh-TW" sz="3200" b="1" dirty="0" smtClean="0">
                <a:solidFill>
                  <a:schemeClr val="accent6">
                    <a:lumMod val="75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你是不是把大家參加活動的照片，一張</a:t>
            </a:r>
            <a:r>
              <a:rPr lang="zh-TW" altLang="zh-TW" sz="3200" dirty="0" smtClean="0">
                <a:latin typeface="標楷體" panose="03000509000000000000" pitchFamily="65" charset="-120"/>
                <a:ea typeface="標楷體" panose="03000509000000000000" pitchFamily="65" charset="-120"/>
              </a:rPr>
              <a:t>一</a:t>
            </a:r>
            <a:endParaRPr lang="en-US" altLang="zh-TW" sz="3200" dirty="0" smtClean="0">
              <a:latin typeface="標楷體" panose="03000509000000000000" pitchFamily="65" charset="-120"/>
              <a:ea typeface="標楷體" panose="03000509000000000000" pitchFamily="65" charset="-120"/>
            </a:endParaRPr>
          </a:p>
          <a:p>
            <a:pPr marL="0" indent="0">
              <a:buNone/>
            </a:pPr>
            <a:r>
              <a:rPr lang="en-US" altLang="zh-TW" sz="3200" dirty="0">
                <a:latin typeface="標楷體" panose="03000509000000000000" pitchFamily="65" charset="-120"/>
                <a:ea typeface="標楷體" panose="03000509000000000000" pitchFamily="65" charset="-120"/>
              </a:rPr>
              <a:t> </a:t>
            </a:r>
            <a:r>
              <a:rPr lang="en-US" altLang="zh-TW"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張上傳</a:t>
            </a:r>
            <a:r>
              <a:rPr lang="zh-TW" altLang="zh-TW" sz="3200" dirty="0">
                <a:latin typeface="標楷體" panose="03000509000000000000" pitchFamily="65" charset="-120"/>
                <a:ea typeface="標楷體" panose="03000509000000000000" pitchFamily="65" charset="-120"/>
              </a:rPr>
              <a:t>到網站上了</a:t>
            </a:r>
            <a:r>
              <a:rPr lang="zh-TW" altLang="zh-TW" sz="3200" dirty="0" smtClean="0">
                <a:latin typeface="標楷體" panose="03000509000000000000" pitchFamily="65" charset="-120"/>
                <a:ea typeface="標楷體" panose="03000509000000000000" pitchFamily="65" charset="-120"/>
              </a:rPr>
              <a:t>？</a:t>
            </a:r>
            <a:endParaRPr lang="en-US" altLang="zh-TW" sz="3200" dirty="0" smtClean="0">
              <a:latin typeface="標楷體" panose="03000509000000000000" pitchFamily="65" charset="-120"/>
              <a:ea typeface="標楷體" panose="03000509000000000000" pitchFamily="65" charset="-120"/>
            </a:endParaRPr>
          </a:p>
          <a:p>
            <a:pPr marL="0" indent="0">
              <a:buNone/>
            </a:pPr>
            <a:r>
              <a:rPr lang="en-US" altLang="zh-TW" sz="3200" b="1" dirty="0" smtClean="0">
                <a:solidFill>
                  <a:schemeClr val="accent6">
                    <a:lumMod val="75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他是不是想一家一家地逛這裡的百貨公司？</a:t>
            </a:r>
            <a:endParaRPr lang="zh-TW" altLang="en-US" sz="3200" dirty="0">
              <a:latin typeface="標楷體" panose="03000509000000000000" pitchFamily="65" charset="-120"/>
              <a:ea typeface="標楷體" panose="03000509000000000000" pitchFamily="65" charset="-120"/>
            </a:endParaRPr>
          </a:p>
        </p:txBody>
      </p:sp>
      <p:pic>
        <p:nvPicPr>
          <p:cNvPr id="4" name="圖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8950322">
            <a:off x="632795" y="1963479"/>
            <a:ext cx="468564" cy="201978"/>
          </a:xfrm>
          <a:prstGeom prst="rect">
            <a:avLst/>
          </a:prstGeom>
        </p:spPr>
      </p:pic>
    </p:spTree>
    <p:extLst>
      <p:ext uri="{BB962C8B-B14F-4D97-AF65-F5344CB8AC3E}">
        <p14:creationId xmlns:p14="http://schemas.microsoft.com/office/powerpoint/2010/main" val="681096270"/>
      </p:ext>
    </p:extLst>
  </p:cSld>
  <p:clrMapOvr>
    <a:masterClrMapping/>
  </p:clrMapOvr>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86</TotalTime>
  <Words>944</Words>
  <Application>Microsoft Office PowerPoint</Application>
  <PresentationFormat>如螢幕大小 (4:3)</PresentationFormat>
  <Paragraphs>144</Paragraphs>
  <Slides>25</Slides>
  <Notes>0</Notes>
  <HiddenSlides>0</HiddenSlides>
  <MMClips>0</MMClips>
  <ScaleCrop>false</ScaleCrop>
  <HeadingPairs>
    <vt:vector size="6" baseType="variant">
      <vt:variant>
        <vt:lpstr>使用字型</vt:lpstr>
      </vt:variant>
      <vt:variant>
        <vt:i4>11</vt:i4>
      </vt:variant>
      <vt:variant>
        <vt:lpstr>佈景主題</vt:lpstr>
      </vt:variant>
      <vt:variant>
        <vt:i4>1</vt:i4>
      </vt:variant>
      <vt:variant>
        <vt:lpstr>投影片標題</vt:lpstr>
      </vt:variant>
      <vt:variant>
        <vt:i4>25</vt:i4>
      </vt:variant>
    </vt:vector>
  </HeadingPairs>
  <TitlesOfParts>
    <vt:vector size="37" baseType="lpstr">
      <vt:lpstr>Yu Gothic UI Semibold</vt:lpstr>
      <vt:lpstr>等线</vt:lpstr>
      <vt:lpstr>新細明體</vt:lpstr>
      <vt:lpstr>標楷體</vt:lpstr>
      <vt:lpstr>Arial</vt:lpstr>
      <vt:lpstr>Calibri</vt:lpstr>
      <vt:lpstr>Calibri Light</vt:lpstr>
      <vt:lpstr>Comic Sans MS</vt:lpstr>
      <vt:lpstr>Segoe UI Semibold</vt:lpstr>
      <vt:lpstr>Times New Roman</vt:lpstr>
      <vt:lpstr>Wingdings</vt:lpstr>
      <vt:lpstr>Office 佈景主題</vt:lpstr>
      <vt:lpstr>PowerPoint 簡報</vt:lpstr>
      <vt:lpstr>I. Post-verbal Preposition 到 dào  upto, till</vt:lpstr>
      <vt:lpstr>I. Post-verbal Preposition 到 dào  upto, till</vt:lpstr>
      <vt:lpstr>I. Post-verbal Preposition 到 dào  upto, till</vt:lpstr>
      <vt:lpstr>I. Post-verbal Preposition 到 dào  upto, till</vt:lpstr>
      <vt:lpstr>II. Manner 一M一M   one at a time</vt:lpstr>
      <vt:lpstr>II. Manner 一M一M   one at a time</vt:lpstr>
      <vt:lpstr>II. Manner 一M一M   one at a time</vt:lpstr>
      <vt:lpstr>II. Manner 一M一M   one at a time</vt:lpstr>
      <vt:lpstr>Ⅲ. Intensifying a State with 一M比一M        more and more X; more X than the last…</vt:lpstr>
      <vt:lpstr>Ⅲ. Intensifying a State with 一M比一M        more and more X; more X than the last…</vt:lpstr>
      <vt:lpstr>Ⅲ. Intensifying a State with 一M比一M        more and more X; more X than the last…</vt:lpstr>
      <vt:lpstr>Ⅲ. Intensifying a State with 一M比一M        more and more X; more X than the last…</vt:lpstr>
      <vt:lpstr>Ⅲ. Intensifying a State with 一M比一M        more and more X; more X than the last…</vt:lpstr>
      <vt:lpstr>Ⅲ. Intensifying a State with 一M比一M        more and more X; more X than the last…</vt:lpstr>
      <vt:lpstr>Ⅲ. Intensifying a State with 一M比一M        more and more X; more X than the last…</vt:lpstr>
      <vt:lpstr>IV. Inchoative Meaning with 起來 qǐlái</vt:lpstr>
      <vt:lpstr>IV. Inchoative Meaning with 起來 qǐlái</vt:lpstr>
      <vt:lpstr>IV. Inchoative Meaning with 起來 qǐlái</vt:lpstr>
      <vt:lpstr>IV. Inchoative Meaning with 起來 qǐlái</vt:lpstr>
      <vt:lpstr>V. Four-Character Phrases 四字格 sìzìgé</vt:lpstr>
      <vt:lpstr>V. Four-Character Phrases 四字格 sìzìgé</vt:lpstr>
      <vt:lpstr>V. Four-Character Phrases 四字格 sìzìgé</vt:lpstr>
      <vt:lpstr>V. Four-Character Phrases 四字格 sìzìgé</vt:lpstr>
      <vt:lpstr>V. Four-Character Phrases 四字格 sìzìgé</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cp:lastModifiedBy>bobbit</cp:lastModifiedBy>
  <cp:revision>25</cp:revision>
  <dcterms:created xsi:type="dcterms:W3CDTF">2006-08-16T00:00:00Z</dcterms:created>
  <dcterms:modified xsi:type="dcterms:W3CDTF">2018-01-09T07:26:39Z</dcterms:modified>
</cp:coreProperties>
</file>