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988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947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894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690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563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178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129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244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42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630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100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509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691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69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2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2300310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第八課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學功夫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Learning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Kungfu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會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huì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as an Achievement Result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我在大學的時候學會怎麼開車。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只有一個鐘頭的課，老師要教會學生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怎麼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寫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書法很難。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學生學會了用中文介紹自己。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303374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會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huì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as an Achievement Result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  <a:endParaRPr lang="en-US" altLang="zh-TW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我學游泳只學了一個禮拜，還沒學會。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師父教了兩個星期了，還沒教會馬安同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太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極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拳最難的動作。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我們都沒學會怎麼騎腳踏車。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5479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會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huì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as an Achievement Result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Questions:</a:t>
            </a:r>
            <a:endParaRPr lang="en-US" altLang="zh-TW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這些字你是不是都學會了？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太極拳學了這麼久，你還沒學會啊？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馬安同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教會那些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小孩踢足球了沒有？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4" y="196030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0122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Ⅳ. Potential Capability with –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 – or –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–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我看得懂中國電影。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垃圾車的音樂雖然很小，但是我聽得見。 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早上八點，我當然起得來。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師父教的這個動作很容易，每個人都學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得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會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585303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Ⅳ. Potential Capability with –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 – or –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–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  <a:endParaRPr lang="en-US" altLang="zh-TW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我認識他，但是他的名字我想不起來。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夜市太吵了，他聽不見我叫他。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半夜三點太早了，誰也起不來。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0151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Ⅳ. Potential Capability with –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 – or –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–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Questions:</a:t>
            </a:r>
            <a:endParaRPr lang="en-US" altLang="zh-TW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老師上課，你聽得懂聽不懂？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廣告上的字那麼小，你是不是看不見？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只有一個星期，他們學得會學不會一百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個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漢字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4" y="196030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9960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Ⅳ. Potential Capability with –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 – or –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–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我沒看見那個人從七樓走上來。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我在十樓，所以看不見七樓的人。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194831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Ⅴ. Capability Complement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liǎo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這碗牛肉麵，我一個人吃得了。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這麼多書，我拿不了。 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颱風來了，今天晚上的喜宴我們去不了了。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到現在我還忘不了第一個女朋友。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706998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Ⅴ. Capability Complement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liǎo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  <a:endParaRPr lang="en-US" altLang="zh-TW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還要走半個小時，你走得了走不了？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我們點了五個菜，吃得了吃不了？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雪這麼大，今天我們到得了山上嗎？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2541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Ⅴ. Capability Complement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liǎo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8120834"/>
              </p:ext>
            </p:extLst>
          </p:nvPr>
        </p:nvGraphicFramePr>
        <p:xfrm>
          <a:off x="628650" y="3048000"/>
          <a:ext cx="7677148" cy="1512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91428">
                  <a:extLst>
                    <a:ext uri="{9D8B030D-6E8A-4147-A177-3AD203B41FA5}">
                      <a16:colId xmlns:a16="http://schemas.microsoft.com/office/drawing/2014/main" xmlns="" val="1216997388"/>
                    </a:ext>
                  </a:extLst>
                </a:gridCol>
                <a:gridCol w="1521430">
                  <a:extLst>
                    <a:ext uri="{9D8B030D-6E8A-4147-A177-3AD203B41FA5}">
                      <a16:colId xmlns:a16="http://schemas.microsoft.com/office/drawing/2014/main" xmlns="" val="2813404336"/>
                    </a:ext>
                  </a:extLst>
                </a:gridCol>
                <a:gridCol w="1521430">
                  <a:extLst>
                    <a:ext uri="{9D8B030D-6E8A-4147-A177-3AD203B41FA5}">
                      <a16:colId xmlns:a16="http://schemas.microsoft.com/office/drawing/2014/main" xmlns="" val="2556500501"/>
                    </a:ext>
                  </a:extLst>
                </a:gridCol>
                <a:gridCol w="1521430">
                  <a:extLst>
                    <a:ext uri="{9D8B030D-6E8A-4147-A177-3AD203B41FA5}">
                      <a16:colId xmlns:a16="http://schemas.microsoft.com/office/drawing/2014/main" xmlns="" val="2680214104"/>
                    </a:ext>
                  </a:extLst>
                </a:gridCol>
                <a:gridCol w="1521430">
                  <a:extLst>
                    <a:ext uri="{9D8B030D-6E8A-4147-A177-3AD203B41FA5}">
                      <a16:colId xmlns:a16="http://schemas.microsoft.com/office/drawing/2014/main" xmlns="" val="3728860420"/>
                    </a:ext>
                  </a:extLst>
                </a:gridCol>
              </a:tblGrid>
              <a:tr h="504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 </a:t>
                      </a:r>
                      <a:endParaRPr lang="zh-TW" sz="2800" b="1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Actual</a:t>
                      </a:r>
                      <a:endParaRPr lang="zh-TW" sz="2800" b="1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Potential</a:t>
                      </a:r>
                      <a:endParaRPr lang="zh-TW" sz="2800" b="1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05681228"/>
                  </a:ext>
                </a:extLst>
              </a:tr>
              <a:tr h="50400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kern="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了</a:t>
                      </a:r>
                      <a:r>
                        <a:rPr lang="en-US" altLang="zh-TW" sz="2800" kern="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kern="100" dirty="0" err="1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liǎo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zh-TW" sz="28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了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沒</a:t>
                      </a:r>
                      <a:r>
                        <a:rPr lang="en-US" sz="28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zh-TW" sz="28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了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zh-TW" sz="28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得了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zh-TW" sz="28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不了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599009824"/>
                  </a:ext>
                </a:extLst>
              </a:tr>
              <a:tr h="504000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</a:t>
                      </a:r>
                      <a:endParaRPr lang="zh-TW" sz="2800" b="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</a:t>
                      </a:r>
                      <a:endParaRPr lang="zh-TW" sz="2800" b="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</a:t>
                      </a:r>
                      <a:endParaRPr lang="zh-TW" sz="2800" b="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</a:t>
                      </a:r>
                      <a:endParaRPr lang="zh-TW" sz="2800" b="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1063126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3377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見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jiàn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as a Perceptual Result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昨天我在夜市看見小美了。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你說的，我都聽見了。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你為什麼在找書？我們都看見你把書拿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回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去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了。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436812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Vs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+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 +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complement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so …that…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我常常累得起不來，腿也痛得走不了路。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天氣冷得很多人不想去上班。 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夜市裡到處都是人，熱鬧得像過年。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2755293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Vs +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+ complement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so …that…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  <a:endParaRPr lang="en-US" altLang="zh-TW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林教授的演講，複雜得我聽不懂。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他去夜市買了很多東西，多得拿不了。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他腿痛得跑不完一百公尺。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5477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Vs +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+ complement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so …that…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Questions:</a:t>
            </a:r>
            <a:endParaRPr lang="en-US" altLang="zh-TW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你是不是累得走不了了？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這個房子是不是小得住不了五個人？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那家麵包店賣的蛋糕是不是甜得你吃不了？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4" y="196030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3632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Vs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+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+ complement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so …that…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她精神差得好像三天沒睡覺。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我餓得吃得了一百個小籠包。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這個地方好玩得我不想離開。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9559436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Ⅶ.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Keep on Doing Something with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下去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xiàqù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你說得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很好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請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你再說下去。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我們在夜市逛了很久了，你還要逛下去嗎？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雖然學費不便宜，但是我還想念下去。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他還沒說完，請大家聽下去。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這份工作不錯，雖然薪水少，可是我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還要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下去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1709332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Ⅶ.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Keep on Doing Something with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下去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xiàqù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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已經三個小時了，你還要等下去嗎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我想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他不會來了。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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外面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這麼吵，你念得下去嗎？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7923727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Ⅶ.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Keep on Doing Something with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下去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xiàqù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這個工作我想一直做下去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*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我想一直做下去這個工作了。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雖然很累，我還要念下去。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*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雖然很累，我還要念下去中文。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046896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Ⅷ. Completion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of Action with V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+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完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wán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他們已經喝完咖啡了。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你借給我的書，我都看完了。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這個月的薪水，我都用完了。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一千公尺我跑得完。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13105579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Ⅷ. Completion of Action with V+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完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wán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  <a:endParaRPr lang="en-US" altLang="zh-TW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別買水果了，家裡的還沒吃完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呢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！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我還沒說完，可以再給我一點時間嗎？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他工作沒做完，就去花蓮旅行了，所以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闆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很不高興。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47368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Ⅷ. Completion of Action with V+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完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wán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Questions:</a:t>
            </a:r>
            <a:endParaRPr lang="en-US" altLang="zh-TW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你是不是考完試了？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老師給的功課，你寫完了沒有？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那些電影，你看完了沒有？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4" y="196030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142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見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jiàn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as a Perceptual Result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  <a:endParaRPr lang="en-US" altLang="zh-TW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東西在哪裡？我沒看見啊！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我沒聽見他說什麼。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請你再說一次，我沒聽見。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45738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Ⅷ. Completion of Action with V+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完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wán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我考完試，想去看電影。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*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我考試完，想去看電影。</a:t>
            </a: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你們吃完飯，可以去夜市逛逛。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我們游完泳，就回家了。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677439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見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jiàn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as a Perceptual Result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Questions:</a:t>
            </a:r>
            <a:endParaRPr lang="en-US" altLang="zh-TW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我的背包，你看見了沒有？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老師說的，你是不是聽見了？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張先生呢？你看見他走出來了嗎？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4" y="196030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629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見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jiàn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as a Perceptual Result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我沒聽他說話。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我沒聽見他說話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740035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懂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dǒng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as a Cognitive Result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老師說的，我都聽懂了。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老師給的功課我只聽了一次，就聽懂了。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老師寫的那些字，學生都看懂了。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209275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懂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dǒng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as a Cognitive Result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  <a:endParaRPr lang="en-US" altLang="zh-TW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他說什麼？我沒聽懂。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那個電影我第一次沒看懂，第二次看懂了。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老師說明了半天，可是我沒聽懂。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0870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懂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dǒng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as a Cognitive Result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Questions:</a:t>
            </a:r>
            <a:endParaRPr lang="en-US" altLang="zh-TW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他剛說的，你是不是聽懂了？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這些資料你都看懂了沒有？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老師教的，你聽懂沒聽懂？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4" y="196030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0162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懂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dǒng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as a Cognitive Result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老師教的，你懂了嗎？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老師教的，你聽懂了嗎？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(3)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老師教的，你看懂了嗎？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0726274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</TotalTime>
  <Words>1365</Words>
  <Application>Microsoft Office PowerPoint</Application>
  <PresentationFormat>如螢幕大小 (4:3)</PresentationFormat>
  <Paragraphs>179</Paragraphs>
  <Slides>30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12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30</vt:i4>
      </vt:variant>
    </vt:vector>
  </HeadingPairs>
  <TitlesOfParts>
    <vt:vector size="43" baseType="lpstr">
      <vt:lpstr>Yu Gothic UI Semibold</vt:lpstr>
      <vt:lpstr>等线</vt:lpstr>
      <vt:lpstr>新細明體</vt:lpstr>
      <vt:lpstr>標楷體</vt:lpstr>
      <vt:lpstr>Arial</vt:lpstr>
      <vt:lpstr>Calibri</vt:lpstr>
      <vt:lpstr>Calibri Light</vt:lpstr>
      <vt:lpstr>Comic Sans MS</vt:lpstr>
      <vt:lpstr>Segoe UI Semibold</vt:lpstr>
      <vt:lpstr>Times New Roman</vt:lpstr>
      <vt:lpstr>Webdings</vt:lpstr>
      <vt:lpstr>Wingdings</vt:lpstr>
      <vt:lpstr>Office 佈景主題</vt:lpstr>
      <vt:lpstr>PowerPoint 簡報</vt:lpstr>
      <vt:lpstr>I. 見 jiàn as a Perceptual Result</vt:lpstr>
      <vt:lpstr>I. 見 jiàn as a Perceptual Result</vt:lpstr>
      <vt:lpstr>I. 見 jiàn as a Perceptual Result</vt:lpstr>
      <vt:lpstr>I. 見 jiàn as a Perceptual Result</vt:lpstr>
      <vt:lpstr>II. 懂 dǒng as a Cognitive Result</vt:lpstr>
      <vt:lpstr>II. 懂 dǒng as a Cognitive Result</vt:lpstr>
      <vt:lpstr>II. 懂 dǒng as a Cognitive Result</vt:lpstr>
      <vt:lpstr>II. 懂 dǒng as a Cognitive Result</vt:lpstr>
      <vt:lpstr>III. 會 huì as an Achievement Result</vt:lpstr>
      <vt:lpstr>III. 會 huì as an Achievement Result</vt:lpstr>
      <vt:lpstr>III. 會 huì as an Achievement Result</vt:lpstr>
      <vt:lpstr>Ⅳ. Potential Capability with – 得 de – or –       不 bù –</vt:lpstr>
      <vt:lpstr>Ⅳ. Potential Capability with – 得 de – or –       不 bù –</vt:lpstr>
      <vt:lpstr>Ⅳ. Potential Capability with – 得 de – or –       不 bù –</vt:lpstr>
      <vt:lpstr>Ⅳ. Potential Capability with – 得 de – or –       不 bù –</vt:lpstr>
      <vt:lpstr>Ⅴ. Capability Complement 了 liǎo</vt:lpstr>
      <vt:lpstr>Ⅴ. Capability Complement 了 liǎo</vt:lpstr>
      <vt:lpstr>Ⅴ. Capability Complement 了 liǎo</vt:lpstr>
      <vt:lpstr>VI. Vs + 得de + complement  so …that…</vt:lpstr>
      <vt:lpstr>VI. Vs + 得de + complement  so …that…</vt:lpstr>
      <vt:lpstr>VI. Vs + 得de + complement  so …that…</vt:lpstr>
      <vt:lpstr>VI. Vs + 得de + complement  so …that…</vt:lpstr>
      <vt:lpstr>Ⅶ. To Keep on Doing Something with         下去 xiàqù</vt:lpstr>
      <vt:lpstr>Ⅶ. To Keep on Doing Something with         下去 xiàqù</vt:lpstr>
      <vt:lpstr>Ⅶ. To Keep on Doing Something with         下去 xiàqù</vt:lpstr>
      <vt:lpstr>Ⅷ. Completion of Action with V+ 完 wán</vt:lpstr>
      <vt:lpstr>Ⅷ. Completion of Action with V+ 完 wán</vt:lpstr>
      <vt:lpstr>Ⅷ. Completion of Action with V+ 完 wán</vt:lpstr>
      <vt:lpstr>Ⅷ. Completion of Action with V+ 完 wán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bobbit</cp:lastModifiedBy>
  <cp:revision>21</cp:revision>
  <dcterms:created xsi:type="dcterms:W3CDTF">2006-08-16T00:00:00Z</dcterms:created>
  <dcterms:modified xsi:type="dcterms:W3CDTF">2018-01-09T03:54:14Z</dcterms:modified>
</cp:coreProperties>
</file>